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8288000" cy="10287000"/>
  <p:notesSz cx="7010400" cy="929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onsolas" panose="020B0609020204030204" pitchFamily="49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08B"/>
    <a:srgbClr val="C2E1E8"/>
    <a:srgbClr val="B6D6E4"/>
    <a:srgbClr val="94C3D8"/>
    <a:srgbClr val="6CADCA"/>
    <a:srgbClr val="E6E6E6"/>
    <a:srgbClr val="7EB7D0"/>
    <a:srgbClr val="57068C"/>
    <a:srgbClr val="9A13F5"/>
    <a:srgbClr val="CB5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71498" autoAdjust="0"/>
  </p:normalViewPr>
  <p:slideViewPr>
    <p:cSldViewPr snapToGrid="0">
      <p:cViewPr varScale="1">
        <p:scale>
          <a:sx n="53" d="100"/>
          <a:sy n="53" d="100"/>
        </p:scale>
        <p:origin x="14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7540A-BC62-4667-9B17-8C0BAA5F4B6D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DE9A0-D2DB-4B5E-9DF6-DCD4EBF3B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4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I'm Karen Hanson I'm the Lead Research Developer for Portico, and I'm presenting a poster on behalf of a project that I'm participating in. The poster is titled Embedding Preservability: Iframes in Complex Scholarly Publications.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DE9A0-D2DB-4B5E-9DF6-DCD4EBF3B8A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5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30B-B55E-4ECC-A18D-E34371DA7045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74D-1542-4E29-A03B-3B359501A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4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30B-B55E-4ECC-A18D-E34371DA7045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74D-1542-4E29-A03B-3B359501A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0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30B-B55E-4ECC-A18D-E34371DA7045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74D-1542-4E29-A03B-3B359501A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2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30B-B55E-4ECC-A18D-E34371DA7045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74D-1542-4E29-A03B-3B359501A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5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30B-B55E-4ECC-A18D-E34371DA7045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74D-1542-4E29-A03B-3B359501A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4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30B-B55E-4ECC-A18D-E34371DA7045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74D-1542-4E29-A03B-3B359501A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6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30B-B55E-4ECC-A18D-E34371DA7045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74D-1542-4E29-A03B-3B359501A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8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30B-B55E-4ECC-A18D-E34371DA7045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74D-1542-4E29-A03B-3B359501A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8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30B-B55E-4ECC-A18D-E34371DA7045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74D-1542-4E29-A03B-3B359501A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30B-B55E-4ECC-A18D-E34371DA7045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74D-1542-4E29-A03B-3B359501A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30B-B55E-4ECC-A18D-E34371DA7045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74D-1542-4E29-A03B-3B359501A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7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330B-B55E-4ECC-A18D-E34371DA7045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3674D-1542-4E29-A03B-3B359501A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8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doi.org/10.33682/221c-b2xj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doi.org/10.21627/2019cd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doi.org/10.3998/mpub.9231782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doi.org/10.3998/mpub.100798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9CCA6A58-96F1-CCE9-5057-DB7C932447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t="9576" b="601"/>
          <a:stretch/>
        </p:blipFill>
        <p:spPr>
          <a:xfrm>
            <a:off x="3169499" y="4213905"/>
            <a:ext cx="2863632" cy="17149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sx="97000" sy="97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EBFED270-3212-8E73-F734-32BA7973C0E2}"/>
              </a:ext>
            </a:extLst>
          </p:cNvPr>
          <p:cNvSpPr/>
          <p:nvPr/>
        </p:nvSpPr>
        <p:spPr>
          <a:xfrm flipH="1">
            <a:off x="6224107" y="1588135"/>
            <a:ext cx="3812946" cy="5438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9978012" y="1588134"/>
            <a:ext cx="8052325" cy="8124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6895" y="146849"/>
            <a:ext cx="159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Embedding Preservability: Iframes in Complex Scholarly Publications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0166" y="711149"/>
            <a:ext cx="159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Karen Hanson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1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, Jonathan Greenberg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2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, Thib Guicherd-Callin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3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, Scott Witmer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4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, Angela T. Spinaz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è</a:t>
            </a:r>
            <a:r>
              <a:rPr lang="en-US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Arial"/>
                <a:sym typeface="Arial"/>
              </a:rPr>
              <a:t>5</a:t>
            </a:r>
            <a:endParaRPr lang="en-US" sz="2400" baseline="30000" dirty="0">
              <a:solidFill>
                <a:schemeClr val="tx1">
                  <a:lumMod val="65000"/>
                  <a:lumOff val="35000"/>
                </a:scheme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793" y="1109564"/>
            <a:ext cx="1312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Arial"/>
                <a:sym typeface="Arial"/>
              </a:rPr>
              <a:t>1. Portico | 2. New York University Libraries | 3. LOCKSS | 4. University of Michigan Library | 5. ATSPIN consulting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2733" y="1987870"/>
            <a:ext cx="5204590" cy="215443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Includes </a:t>
            </a:r>
            <a:r>
              <a:rPr 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enhanced features 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such as: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embedded audio / video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non-linear navigation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data visualizations e.g., interactive maps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supporting software, code, data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annotations and highlights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5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Challenging to preserve at scale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461925D9-0B20-42E3-B3CC-921820D37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4" y="4203640"/>
            <a:ext cx="2738658" cy="18161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sx="97000" sy="9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0BE5B8A-AD02-9F66-FBA6-CD1E6A2C73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8"/>
          <a:stretch/>
        </p:blipFill>
        <p:spPr>
          <a:xfrm>
            <a:off x="1795435" y="5128380"/>
            <a:ext cx="2738658" cy="162527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sx="97000" sy="97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16F7CEC-7711-46DB-FA63-102DCD6976BF}"/>
              </a:ext>
            </a:extLst>
          </p:cNvPr>
          <p:cNvSpPr/>
          <p:nvPr/>
        </p:nvSpPr>
        <p:spPr>
          <a:xfrm flipH="1">
            <a:off x="9698641" y="1603855"/>
            <a:ext cx="771815" cy="5423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257107" y="2055141"/>
            <a:ext cx="3581624" cy="246221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Typical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iframe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lacks context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09F452C-062D-7AB4-DD1F-965330745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7609" y="2532275"/>
            <a:ext cx="4185731" cy="49901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DA7EB0E-5960-1930-B5B5-5F1CE2FCF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559" y="2532275"/>
            <a:ext cx="3370478" cy="27883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Speech Bubble: Rectangle 44">
            <a:extLst>
              <a:ext uri="{FF2B5EF4-FFF2-40B4-BE49-F238E27FC236}">
                <a16:creationId xmlns:a16="http://schemas.microsoft.com/office/drawing/2014/main" id="{E0A62829-91F4-1FD3-EC52-492BB88F72B7}"/>
              </a:ext>
            </a:extLst>
          </p:cNvPr>
          <p:cNvSpPr/>
          <p:nvPr/>
        </p:nvSpPr>
        <p:spPr>
          <a:xfrm>
            <a:off x="6336361" y="5506582"/>
            <a:ext cx="3639130" cy="1441458"/>
          </a:xfrm>
          <a:prstGeom prst="wedgeRectCallout">
            <a:avLst>
              <a:gd name="adj1" fmla="val 21531"/>
              <a:gd name="adj2" fmla="val -104288"/>
            </a:avLst>
          </a:prstGeom>
          <a:solidFill>
            <a:srgbClr val="C2E1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550" dirty="0">
                <a:solidFill>
                  <a:schemeClr val="tx1"/>
                </a:solidFill>
                <a:cs typeface="Arial" panose="020B0604020202020204" pitchFamily="34" charset="0"/>
              </a:rPr>
              <a:t>An </a:t>
            </a:r>
            <a:r>
              <a:rPr lang="en-US" sz="1550" i="1" dirty="0">
                <a:solidFill>
                  <a:schemeClr val="tx1"/>
                </a:solidFill>
                <a:cs typeface="Arial" panose="020B0604020202020204" pitchFamily="34" charset="0"/>
              </a:rPr>
              <a:t>iframe</a:t>
            </a:r>
            <a:r>
              <a:rPr lang="en-US" sz="1550" dirty="0">
                <a:solidFill>
                  <a:schemeClr val="tx1"/>
                </a:solidFill>
                <a:cs typeface="Arial" panose="020B0604020202020204" pitchFamily="34" charset="0"/>
              </a:rPr>
              <a:t> is a webpage that is visually embedded in HTML content e.g., a YouTube video. It’s vulnerable to </a:t>
            </a:r>
            <a:r>
              <a:rPr lang="en-US" sz="1550" b="1" dirty="0">
                <a:solidFill>
                  <a:schemeClr val="tx1"/>
                </a:solidFill>
                <a:cs typeface="Arial" panose="020B0604020202020204" pitchFamily="34" charset="0"/>
              </a:rPr>
              <a:t>link rot</a:t>
            </a:r>
            <a:r>
              <a:rPr lang="en-US" sz="1550" dirty="0">
                <a:solidFill>
                  <a:schemeClr val="tx1"/>
                </a:solidFill>
                <a:cs typeface="Arial" panose="020B0604020202020204" pitchFamily="34" charset="0"/>
              </a:rPr>
              <a:t>, which leaves only a URL as context.</a:t>
            </a:r>
          </a:p>
          <a:p>
            <a:pPr algn="ctr"/>
            <a:endParaRPr lang="en-US" sz="155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D4A629-76BA-2619-FB5F-640C7BC70E2C}"/>
              </a:ext>
            </a:extLst>
          </p:cNvPr>
          <p:cNvCxnSpPr>
            <a:cxnSpLocks/>
          </p:cNvCxnSpPr>
          <p:nvPr/>
        </p:nvCxnSpPr>
        <p:spPr>
          <a:xfrm>
            <a:off x="10129991" y="2382770"/>
            <a:ext cx="7642162" cy="0"/>
          </a:xfrm>
          <a:prstGeom prst="line">
            <a:avLst/>
          </a:prstGeom>
          <a:ln>
            <a:solidFill>
              <a:srgbClr val="337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8BC76F-6640-AAE2-CDAD-9C1E0219A7C1}"/>
              </a:ext>
            </a:extLst>
          </p:cNvPr>
          <p:cNvCxnSpPr>
            <a:cxnSpLocks/>
          </p:cNvCxnSpPr>
          <p:nvPr/>
        </p:nvCxnSpPr>
        <p:spPr>
          <a:xfrm>
            <a:off x="6336752" y="2382770"/>
            <a:ext cx="3452204" cy="0"/>
          </a:xfrm>
          <a:prstGeom prst="line">
            <a:avLst/>
          </a:prstGeom>
          <a:ln>
            <a:solidFill>
              <a:srgbClr val="337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E218A2C2-6A15-45D0-D1C7-CC947BE8A70C}"/>
              </a:ext>
            </a:extLst>
          </p:cNvPr>
          <p:cNvSpPr/>
          <p:nvPr/>
        </p:nvSpPr>
        <p:spPr>
          <a:xfrm>
            <a:off x="14623316" y="4493929"/>
            <a:ext cx="3224902" cy="1212648"/>
          </a:xfrm>
          <a:prstGeom prst="wedgeRectCallout">
            <a:avLst>
              <a:gd name="adj1" fmla="val -60960"/>
              <a:gd name="adj2" fmla="val 21073"/>
            </a:avLst>
          </a:prstGeom>
          <a:solidFill>
            <a:srgbClr val="C2E1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dirty="0">
                <a:solidFill>
                  <a:schemeClr val="tx1"/>
                </a:solidFill>
                <a:cs typeface="Arial" panose="020B0604020202020204" pitchFamily="34" charset="0"/>
              </a:rPr>
              <a:t>Add </a:t>
            </a:r>
            <a:r>
              <a:rPr lang="en-US" sz="1550" b="1" dirty="0">
                <a:solidFill>
                  <a:schemeClr val="tx1"/>
                </a:solidFill>
                <a:cs typeface="Arial" panose="020B0604020202020204" pitchFamily="34" charset="0"/>
              </a:rPr>
              <a:t>a caption </a:t>
            </a:r>
            <a:r>
              <a:rPr lang="en-US" sz="1550" dirty="0">
                <a:solidFill>
                  <a:schemeClr val="tx1"/>
                </a:solidFill>
                <a:cs typeface="Arial" panose="020B0604020202020204" pitchFamily="34" charset="0"/>
              </a:rPr>
              <a:t>to provide context, give users a chance of finding a copy of the material. Could be tagged to make it machine readable.</a:t>
            </a:r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CDA62291-4DEE-E606-41F7-CF78FE5C5B2F}"/>
              </a:ext>
            </a:extLst>
          </p:cNvPr>
          <p:cNvSpPr/>
          <p:nvPr/>
        </p:nvSpPr>
        <p:spPr>
          <a:xfrm>
            <a:off x="14593017" y="6194760"/>
            <a:ext cx="3271624" cy="2364730"/>
          </a:xfrm>
          <a:prstGeom prst="wedgeRectCallout">
            <a:avLst>
              <a:gd name="adj1" fmla="val -70972"/>
              <a:gd name="adj2" fmla="val -68451"/>
            </a:avLst>
          </a:prstGeom>
          <a:solidFill>
            <a:srgbClr val="C2E1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550" dirty="0">
                <a:solidFill>
                  <a:schemeClr val="tx1"/>
                </a:solidFill>
                <a:cs typeface="Arial" panose="020B0604020202020204" pitchFamily="34" charset="0"/>
              </a:rPr>
              <a:t>Add a </a:t>
            </a:r>
            <a:r>
              <a:rPr lang="en-US" sz="1550" b="1" dirty="0">
                <a:solidFill>
                  <a:schemeClr val="tx1"/>
                </a:solidFill>
                <a:cs typeface="Arial" panose="020B0604020202020204" pitchFamily="34" charset="0"/>
              </a:rPr>
              <a:t>machine-readable license declaration</a:t>
            </a:r>
            <a:r>
              <a:rPr lang="en-US" sz="1550" dirty="0">
                <a:solidFill>
                  <a:schemeClr val="tx1"/>
                </a:solidFill>
                <a:cs typeface="Arial" panose="020B0604020202020204" pitchFamily="34" charset="0"/>
              </a:rPr>
              <a:t> to help harvesters determine license status of iframe content. </a:t>
            </a:r>
          </a:p>
        </p:txBody>
      </p: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01FDD59D-8055-D8D1-6640-88DCB729487B}"/>
              </a:ext>
            </a:extLst>
          </p:cNvPr>
          <p:cNvSpPr/>
          <p:nvPr/>
        </p:nvSpPr>
        <p:spPr>
          <a:xfrm>
            <a:off x="14616378" y="2615993"/>
            <a:ext cx="3224903" cy="1563188"/>
          </a:xfrm>
          <a:prstGeom prst="wedgeRectCallout">
            <a:avLst>
              <a:gd name="adj1" fmla="val -63833"/>
              <a:gd name="adj2" fmla="val 30284"/>
            </a:avLst>
          </a:prstGeom>
          <a:solidFill>
            <a:srgbClr val="C2E1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dirty="0">
                <a:solidFill>
                  <a:schemeClr val="tx1"/>
                </a:solidFill>
                <a:cs typeface="Arial" panose="020B0604020202020204" pitchFamily="34" charset="0"/>
              </a:rPr>
              <a:t>Populate the iframe </a:t>
            </a:r>
            <a:r>
              <a:rPr lang="en-US" sz="1550" b="1" dirty="0">
                <a:solidFill>
                  <a:schemeClr val="tx1"/>
                </a:solidFill>
                <a:cs typeface="Arial" panose="020B0604020202020204" pitchFamily="34" charset="0"/>
              </a:rPr>
              <a:t>title field </a:t>
            </a:r>
            <a:r>
              <a:rPr lang="en-US" sz="1550" dirty="0">
                <a:solidFill>
                  <a:schemeClr val="tx1"/>
                </a:solidFill>
                <a:cs typeface="Arial" panose="020B0604020202020204" pitchFamily="34" charset="0"/>
              </a:rPr>
              <a:t>to provide minimum information.</a:t>
            </a:r>
          </a:p>
          <a:p>
            <a:pPr algn="ctr"/>
            <a:endParaRPr lang="en-US" sz="155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n-US" sz="155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550" b="0" i="0" u="none" strike="noStrike" dirty="0"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08C0DFB3-A3B0-AE1D-008B-D1DA900ABC93}"/>
              </a:ext>
            </a:extLst>
          </p:cNvPr>
          <p:cNvSpPr/>
          <p:nvPr/>
        </p:nvSpPr>
        <p:spPr>
          <a:xfrm>
            <a:off x="10583201" y="7946175"/>
            <a:ext cx="3392560" cy="1342615"/>
          </a:xfrm>
          <a:prstGeom prst="wedgeRectCallout">
            <a:avLst>
              <a:gd name="adj1" fmla="val -21138"/>
              <a:gd name="adj2" fmla="val -91688"/>
            </a:avLst>
          </a:prstGeom>
          <a:solidFill>
            <a:srgbClr val="C2E1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0" dirty="0">
                <a:solidFill>
                  <a:schemeClr val="tx1"/>
                </a:solidFill>
                <a:cs typeface="Arial" panose="020B0604020202020204" pitchFamily="34" charset="0"/>
              </a:rPr>
              <a:t>Provide a </a:t>
            </a:r>
            <a:r>
              <a:rPr lang="en-US" sz="1550" b="1" dirty="0">
                <a:solidFill>
                  <a:schemeClr val="tx1"/>
                </a:solidFill>
                <a:cs typeface="Arial" panose="020B0604020202020204" pitchFamily="34" charset="0"/>
              </a:rPr>
              <a:t>persistent link to a downloadable version</a:t>
            </a:r>
            <a:r>
              <a:rPr lang="en-US" sz="1550" dirty="0">
                <a:solidFill>
                  <a:schemeClr val="tx1"/>
                </a:solidFill>
                <a:cs typeface="Arial" panose="020B0604020202020204" pitchFamily="34" charset="0"/>
              </a:rPr>
              <a:t> of the resource or underlying data in the caption or  via a footnote or citation. This could also be a web archive link for the resource.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7949" y="9925913"/>
            <a:ext cx="581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Arial"/>
              </a:rPr>
              <a:t>Presented at iPRES 2023, Illinois | September 20, 2023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D779E-3178-BFC6-2448-40950FEFC7DB}"/>
              </a:ext>
            </a:extLst>
          </p:cNvPr>
          <p:cNvSpPr txBox="1"/>
          <p:nvPr/>
        </p:nvSpPr>
        <p:spPr>
          <a:xfrm>
            <a:off x="14845552" y="3314291"/>
            <a:ext cx="2823883" cy="8079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550" b="0" i="0" u="none" strike="noStrike" dirty="0">
                <a:effectLst/>
                <a:latin typeface="Consolas" panose="020B0609020204030204" pitchFamily="49" charset="0"/>
              </a:rPr>
              <a:t>&lt;iframe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550" dirty="0">
                <a:latin typeface="Consolas" panose="020B0609020204030204" pitchFamily="49" charset="0"/>
              </a:rPr>
              <a:t>   </a:t>
            </a:r>
            <a:r>
              <a:rPr lang="en-US" sz="1550" b="0" i="0" u="none" strike="noStrike" dirty="0">
                <a:effectLst/>
                <a:latin typeface="Consolas" panose="020B0609020204030204" pitchFamily="49" charset="0"/>
              </a:rPr>
              <a:t>href="{iframe-url}"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550" dirty="0">
                <a:latin typeface="Consolas" panose="020B0609020204030204" pitchFamily="49" charset="0"/>
              </a:rPr>
              <a:t>   </a:t>
            </a:r>
            <a:r>
              <a:rPr lang="en-US" sz="1550" i="0" u="none" strike="noStrike" dirty="0">
                <a:effectLst/>
                <a:highlight>
                  <a:srgbClr val="FFFF00"/>
                </a:highlight>
                <a:latin typeface="Consolas" panose="020B0609020204030204" pitchFamily="49" charset="0"/>
              </a:rPr>
              <a:t>title="{title}"</a:t>
            </a:r>
            <a:r>
              <a:rPr lang="en-US" sz="1550" b="0" i="0" u="none" strike="noStrike" dirty="0">
                <a:effectLst/>
                <a:latin typeface="Consolas" panose="020B0609020204030204" pitchFamily="49" charset="0"/>
              </a:rPr>
              <a:t>/&gt;</a:t>
            </a:r>
            <a:endParaRPr lang="en-US" sz="1550" b="0" dirty="0"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B2509-8B48-0DA2-B683-CDDF51B43867}"/>
              </a:ext>
            </a:extLst>
          </p:cNvPr>
          <p:cNvSpPr txBox="1"/>
          <p:nvPr/>
        </p:nvSpPr>
        <p:spPr>
          <a:xfrm>
            <a:off x="6495891" y="6517736"/>
            <a:ext cx="3316425" cy="3308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550" b="0" i="0" u="none" strike="noStrike" dirty="0">
                <a:effectLst/>
                <a:latin typeface="Consolas" panose="020B0609020204030204" pitchFamily="49" charset="0"/>
              </a:rPr>
              <a:t>&lt;iframe href="{iframe-url}"/&gt;</a:t>
            </a:r>
            <a:endParaRPr lang="en-US" sz="1550" b="0" dirty="0"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05D8BA-91E2-44F9-389A-5730AFF5026D}"/>
              </a:ext>
            </a:extLst>
          </p:cNvPr>
          <p:cNvSpPr txBox="1"/>
          <p:nvPr/>
        </p:nvSpPr>
        <p:spPr>
          <a:xfrm>
            <a:off x="14706078" y="7344432"/>
            <a:ext cx="305937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&lt;a about="{iframe-url}"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rel="license"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href="{license-uri}"&gt; 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{license-name}&lt;/a&gt;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6752" y="1690304"/>
            <a:ext cx="11630473" cy="276999"/>
          </a:xfrm>
          <a:prstGeom prst="rect">
            <a:avLst/>
          </a:prstGeom>
          <a:solidFill>
            <a:srgbClr val="33708B"/>
          </a:solidFill>
        </p:spPr>
        <p:txBody>
          <a:bodyPr wrap="square" tIns="0" bIns="0" rtlCol="0" anchor="ctr" anchorCtr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common preservation challenge in complex publications: Iframes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3D94A0-FBF6-889B-48B9-70FCEF87D2E4}"/>
              </a:ext>
            </a:extLst>
          </p:cNvPr>
          <p:cNvSpPr txBox="1"/>
          <p:nvPr/>
        </p:nvSpPr>
        <p:spPr>
          <a:xfrm>
            <a:off x="381533" y="1680980"/>
            <a:ext cx="5680724" cy="276999"/>
          </a:xfrm>
          <a:prstGeom prst="rect">
            <a:avLst/>
          </a:prstGeom>
          <a:solidFill>
            <a:srgbClr val="57068C"/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complex publication?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AEDACF-3BC4-CDE2-5D23-2402C105A7DB}"/>
              </a:ext>
            </a:extLst>
          </p:cNvPr>
          <p:cNvSpPr/>
          <p:nvPr/>
        </p:nvSpPr>
        <p:spPr>
          <a:xfrm>
            <a:off x="329971" y="7831381"/>
            <a:ext cx="3469447" cy="17732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Examine 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complex publications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Determine what aspects are </a:t>
            </a:r>
            <a:r>
              <a:rPr 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difficult to preserve at scale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Use this to </a:t>
            </a:r>
            <a:r>
              <a:rPr 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develop guidelines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that publishers and authors can use to improve preservability of publications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3878B2-595F-A13B-9611-0DEC157834D9}"/>
              </a:ext>
            </a:extLst>
          </p:cNvPr>
          <p:cNvSpPr/>
          <p:nvPr/>
        </p:nvSpPr>
        <p:spPr>
          <a:xfrm>
            <a:off x="6224107" y="7831381"/>
            <a:ext cx="3615565" cy="17732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Embed preservation experts 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 publisher workflows and work with publisher platforms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Learn about </a:t>
            </a:r>
            <a:r>
              <a:rPr 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what is plausible 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to implement to improve preservability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5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Iterate on the guidelines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EFD014-57F6-80EB-F521-0B4A2A89E1EB}"/>
              </a:ext>
            </a:extLst>
          </p:cNvPr>
          <p:cNvSpPr txBox="1"/>
          <p:nvPr/>
        </p:nvSpPr>
        <p:spPr>
          <a:xfrm>
            <a:off x="265053" y="7464628"/>
            <a:ext cx="3814746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#1: Create publisher guidelines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666317-1CA4-0002-447F-C48DD3488E9C}"/>
              </a:ext>
            </a:extLst>
          </p:cNvPr>
          <p:cNvSpPr txBox="1"/>
          <p:nvPr/>
        </p:nvSpPr>
        <p:spPr>
          <a:xfrm>
            <a:off x="6246647" y="7425951"/>
            <a:ext cx="2987836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#2: Embed preservability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52E6F2-1BF2-60AB-0645-B47398136F34}"/>
              </a:ext>
            </a:extLst>
          </p:cNvPr>
          <p:cNvCxnSpPr>
            <a:cxnSpLocks/>
          </p:cNvCxnSpPr>
          <p:nvPr/>
        </p:nvCxnSpPr>
        <p:spPr>
          <a:xfrm>
            <a:off x="329971" y="7769582"/>
            <a:ext cx="3454341" cy="0"/>
          </a:xfrm>
          <a:prstGeom prst="line">
            <a:avLst/>
          </a:prstGeom>
          <a:ln>
            <a:solidFill>
              <a:srgbClr val="570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3F19F4-D5FE-1090-CEC0-C0F1F6E28F5F}"/>
              </a:ext>
            </a:extLst>
          </p:cNvPr>
          <p:cNvCxnSpPr>
            <a:cxnSpLocks/>
          </p:cNvCxnSpPr>
          <p:nvPr/>
        </p:nvCxnSpPr>
        <p:spPr>
          <a:xfrm>
            <a:off x="6246647" y="7732855"/>
            <a:ext cx="3458612" cy="0"/>
          </a:xfrm>
          <a:prstGeom prst="line">
            <a:avLst/>
          </a:prstGeom>
          <a:ln>
            <a:solidFill>
              <a:srgbClr val="570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21CC02F-9291-A551-83A4-818102AD67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8474" y="7464628"/>
            <a:ext cx="2019646" cy="237448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E569DD5-31A6-3A21-4AC3-C065033A6164}"/>
              </a:ext>
            </a:extLst>
          </p:cNvPr>
          <p:cNvSpPr txBox="1"/>
          <p:nvPr/>
        </p:nvSpPr>
        <p:spPr>
          <a:xfrm>
            <a:off x="253340" y="7107320"/>
            <a:ext cx="9654592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tIns="0" bIns="0" rtlCol="0" anchor="ctr" anchorCtr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projects examining complex publications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FB4E3-55D6-FC77-817B-8B1D9E9EDBDA}"/>
              </a:ext>
            </a:extLst>
          </p:cNvPr>
          <p:cNvSpPr txBox="1"/>
          <p:nvPr/>
        </p:nvSpPr>
        <p:spPr>
          <a:xfrm>
            <a:off x="10118101" y="2055141"/>
            <a:ext cx="7852732" cy="246221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 anchor="ctr" anchorCtr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iframe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use: Enhancements to support preservability</a:t>
            </a:r>
          </a:p>
        </p:txBody>
      </p:sp>
      <p:sp>
        <p:nvSpPr>
          <p:cNvPr id="2" name="TextBox 77">
            <a:extLst>
              <a:ext uri="{FF2B5EF4-FFF2-40B4-BE49-F238E27FC236}">
                <a16:creationId xmlns:a16="http://schemas.microsoft.com/office/drawing/2014/main" id="{CC6762C7-2C10-CCB1-693A-07D037695D12}"/>
              </a:ext>
            </a:extLst>
          </p:cNvPr>
          <p:cNvSpPr txBox="1"/>
          <p:nvPr/>
        </p:nvSpPr>
        <p:spPr>
          <a:xfrm>
            <a:off x="6969359" y="9748518"/>
            <a:ext cx="11300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Publication screenshots from: </a:t>
            </a:r>
            <a:r>
              <a:rPr lang="en-US" sz="1400" dirty="0">
                <a:hlinkClick r:id="rId9"/>
              </a:rPr>
              <a:t>https://doi.org/10.3998/mpub.10079890</a:t>
            </a:r>
            <a:r>
              <a:rPr lang="en-US" sz="1400" dirty="0"/>
              <a:t>, </a:t>
            </a:r>
            <a:r>
              <a:rPr lang="en-US" sz="1400" dirty="0">
                <a:hlinkClick r:id="rId10"/>
              </a:rPr>
              <a:t>https://doi.org/10.3998/mpub.9231782</a:t>
            </a:r>
            <a:r>
              <a:rPr lang="en-US" sz="1400" dirty="0"/>
              <a:t>, and </a:t>
            </a:r>
            <a:r>
              <a:rPr lang="en-US" sz="1400" dirty="0">
                <a:hlinkClick r:id="rId11"/>
              </a:rPr>
              <a:t>https://doi.org/10.21627/2019cd</a:t>
            </a:r>
            <a:r>
              <a:rPr lang="en-US" sz="1400" dirty="0"/>
              <a:t> </a:t>
            </a:r>
          </a:p>
          <a:p>
            <a:r>
              <a:rPr lang="en-US" sz="1400" dirty="0"/>
              <a:t>Guidelines for Preserving New Forms of Scholarship: </a:t>
            </a:r>
            <a:r>
              <a:rPr lang="en-US" sz="1400" dirty="0">
                <a:hlinkClick r:id="rId12"/>
              </a:rPr>
              <a:t>https://doi.org/10.33682/221c-b2xj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4561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7104</TotalTime>
  <Words>447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Consolas</vt:lpstr>
      <vt:lpstr>Calibri Light</vt:lpstr>
      <vt:lpstr>Calibri</vt:lpstr>
      <vt:lpstr>Arial</vt:lpstr>
      <vt:lpstr>Office Theme</vt:lpstr>
      <vt:lpstr>PowerPoint Presentation</vt:lpstr>
    </vt:vector>
  </TitlesOfParts>
  <Company>ITHAKA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Hanson</dc:creator>
  <cp:lastModifiedBy>Karen Hanson</cp:lastModifiedBy>
  <cp:revision>258</cp:revision>
  <cp:lastPrinted>2019-08-22T21:09:41Z</cp:lastPrinted>
  <dcterms:created xsi:type="dcterms:W3CDTF">2019-08-19T19:25:18Z</dcterms:created>
  <dcterms:modified xsi:type="dcterms:W3CDTF">2023-08-28T14:22:24Z</dcterms:modified>
</cp:coreProperties>
</file>