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2" r:id="rId2"/>
  </p:sldMasterIdLst>
  <p:notesMasterIdLst>
    <p:notesMasterId r:id="rId35"/>
  </p:notesMasterIdLst>
  <p:handoutMasterIdLst>
    <p:handoutMasterId r:id="rId3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5" r:id="rId22"/>
    <p:sldId id="275" r:id="rId23"/>
    <p:sldId id="276" r:id="rId24"/>
    <p:sldId id="277" r:id="rId25"/>
    <p:sldId id="278" r:id="rId26"/>
    <p:sldId id="279" r:id="rId27"/>
    <p:sldId id="280" r:id="rId28"/>
    <p:sldId id="281" r:id="rId29"/>
    <p:sldId id="282" r:id="rId30"/>
    <p:sldId id="283" r:id="rId31"/>
    <p:sldId id="284" r:id="rId32"/>
    <p:sldId id="288" r:id="rId33"/>
    <p:sldId id="287" r:id="rId34"/>
  </p:sldIdLst>
  <p:sldSz cx="9144000" cy="5143500" type="screen16x9"/>
  <p:notesSz cx="6858000" cy="9144000"/>
  <p:embeddedFontLst>
    <p:embeddedFont>
      <p:font typeface="Georgia" panose="02040502050405020303" pitchFamily="18" charset="0"/>
      <p:regular r:id="rId37"/>
      <p:bold r:id="rId38"/>
      <p:italic r:id="rId39"/>
      <p:boldItalic r:id="rId40"/>
    </p:embeddedFont>
    <p:embeddedFont>
      <p:font typeface="Roboto" panose="020B0604020202020204" charset="0"/>
      <p:regular r:id="rId41"/>
      <p:bold r:id="rId42"/>
      <p:italic r:id="rId43"/>
      <p:boldItalic r:id="rId44"/>
    </p:embeddedFont>
    <p:embeddedFont>
      <p:font typeface="Montserrat" panose="02000505000000020004"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12" autoAdjust="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F8364-B5C3-42DB-B66A-25BC4E6A2C3A}" type="datetimeFigureOut">
              <a:rPr lang="en-US" smtClean="0"/>
              <a:t>4/4/2018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7CD73-9E91-4509-A467-CD64E30ADC81}" type="slidenum">
              <a:rPr lang="en-US" smtClean="0"/>
              <a:t>‹#›</a:t>
            </a:fld>
            <a:endParaRPr lang="en-US"/>
          </a:p>
        </p:txBody>
      </p:sp>
    </p:spTree>
    <p:extLst>
      <p:ext uri="{BB962C8B-B14F-4D97-AF65-F5344CB8AC3E}">
        <p14:creationId xmlns:p14="http://schemas.microsoft.com/office/powerpoint/2010/main" val="3309578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800" cy="4572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Shape 7"/>
          <p:cNvSpPr txBox="1">
            <a:spLocks noGrp="1"/>
          </p:cNvSpPr>
          <p:nvPr>
            <p:ph type="ftr" idx="11"/>
          </p:nvPr>
        </p:nvSpPr>
        <p:spPr>
          <a:xfrm>
            <a:off x="0" y="8685212"/>
            <a:ext cx="2971800" cy="45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aseline="0" dirty="0" smtClean="0"/>
              <a:t>Beth Daniel Lindsay, Access Services and Instruction Librarian. Liaison to History and Philosophy. Been with NYUAD 8 years as of today.</a:t>
            </a:r>
            <a:endParaRPr lang="en-US" baseline="0" dirty="0" smtClean="0"/>
          </a:p>
          <a:p>
            <a:pPr rtl="0"/>
            <a:r>
              <a:rPr lang="en-US" sz="1800" b="0" i="0" u="none" strike="noStrike" cap="none" dirty="0" smtClean="0">
                <a:solidFill>
                  <a:srgbClr val="000000"/>
                </a:solidFill>
                <a:effectLst/>
                <a:latin typeface="Arial"/>
                <a:ea typeface="Arial"/>
                <a:cs typeface="Arial"/>
                <a:sym typeface="Arial"/>
              </a:rPr>
              <a:t>My name is </a:t>
            </a:r>
            <a:r>
              <a:rPr lang="en-US" sz="1800" b="0" i="0" u="none" strike="noStrike" cap="none" dirty="0" err="1" smtClean="0">
                <a:solidFill>
                  <a:srgbClr val="000000"/>
                </a:solidFill>
                <a:effectLst/>
                <a:latin typeface="Arial"/>
                <a:ea typeface="Arial"/>
                <a:cs typeface="Arial"/>
                <a:sym typeface="Arial"/>
              </a:rPr>
              <a:t>Meggan</a:t>
            </a:r>
            <a:r>
              <a:rPr lang="en-US" sz="1800" b="0" i="0" u="none" strike="noStrike" cap="none" dirty="0" smtClean="0">
                <a:solidFill>
                  <a:srgbClr val="000000"/>
                </a:solidFill>
                <a:effectLst/>
                <a:latin typeface="Arial"/>
                <a:ea typeface="Arial"/>
                <a:cs typeface="Arial"/>
                <a:sym typeface="Arial"/>
              </a:rPr>
              <a:t> </a:t>
            </a:r>
            <a:r>
              <a:rPr lang="en-US" sz="1800" b="0" i="0" u="none" strike="noStrike" cap="none" dirty="0" err="1" smtClean="0">
                <a:solidFill>
                  <a:srgbClr val="000000"/>
                </a:solidFill>
                <a:effectLst/>
                <a:latin typeface="Arial"/>
                <a:ea typeface="Arial"/>
                <a:cs typeface="Arial"/>
                <a:sym typeface="Arial"/>
              </a:rPr>
              <a:t>Houlihan</a:t>
            </a:r>
            <a:r>
              <a:rPr lang="en-US" sz="1800" b="0" i="0" u="none" strike="noStrike" cap="none" dirty="0" smtClean="0">
                <a:solidFill>
                  <a:srgbClr val="000000"/>
                </a:solidFill>
                <a:effectLst/>
                <a:latin typeface="Arial"/>
                <a:ea typeface="Arial"/>
                <a:cs typeface="Arial"/>
                <a:sym typeface="Arial"/>
              </a:rPr>
              <a:t>, and I am the Arts Librarian and Coordinator of Library Instruction and Student Programs. I have been working at the NYUAD Library for four years. </a:t>
            </a:r>
            <a:endParaRPr lang="en-US" b="0" dirty="0" smtClean="0">
              <a:effectLst/>
            </a:endParaRPr>
          </a:p>
        </p:txBody>
      </p:sp>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BDL</a:t>
            </a:r>
          </a:p>
          <a:p>
            <a:pPr marL="0" lvl="0" indent="0" rtl="0">
              <a:spcBef>
                <a:spcPts val="0"/>
              </a:spcBef>
              <a:spcAft>
                <a:spcPts val="0"/>
              </a:spcAft>
              <a:buNone/>
            </a:pPr>
            <a:r>
              <a:rPr lang="en-US" dirty="0" smtClean="0"/>
              <a:t>Designed</a:t>
            </a:r>
            <a:r>
              <a:rPr lang="en-US" baseline="0" dirty="0" smtClean="0"/>
              <a:t> to focus on history majors, successful for the quiz but not the focus groups. Large number of first year students </a:t>
            </a:r>
            <a:r>
              <a:rPr lang="en-US" baseline="0" dirty="0" err="1" smtClean="0"/>
              <a:t>bc</a:t>
            </a:r>
            <a:r>
              <a:rPr lang="en-US" baseline="0" dirty="0" smtClean="0"/>
              <a:t> </a:t>
            </a:r>
            <a:r>
              <a:rPr lang="en-US" baseline="0" dirty="0" err="1" smtClean="0"/>
              <a:t>Meggan</a:t>
            </a:r>
            <a:r>
              <a:rPr lang="en-US" baseline="0" dirty="0" smtClean="0"/>
              <a:t> was first-year experience librarian.</a:t>
            </a:r>
            <a:endParaRPr dirty="0"/>
          </a:p>
        </p:txBody>
      </p:sp>
      <p:sp>
        <p:nvSpPr>
          <p:cNvPr id="117" name="Shape 117"/>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BDL</a:t>
            </a:r>
          </a:p>
          <a:p>
            <a:pPr marL="0" lvl="0" indent="0">
              <a:spcBef>
                <a:spcPts val="0"/>
              </a:spcBef>
              <a:spcAft>
                <a:spcPts val="0"/>
              </a:spcAft>
              <a:buNone/>
            </a:pPr>
            <a:r>
              <a:rPr lang="en-US" dirty="0" smtClean="0"/>
              <a:t>Very slight increase across the class years</a:t>
            </a:r>
          </a:p>
          <a:p>
            <a:pPr marL="0" lvl="0" indent="0">
              <a:spcBef>
                <a:spcPts val="0"/>
              </a:spcBef>
              <a:spcAft>
                <a:spcPts val="0"/>
              </a:spcAft>
              <a:buNone/>
            </a:pPr>
            <a:r>
              <a:rPr lang="en-US" dirty="0" smtClean="0"/>
              <a:t>First time anything like this had</a:t>
            </a:r>
            <a:r>
              <a:rPr lang="en-US" baseline="0" dirty="0" smtClean="0"/>
              <a:t> been undertaken on our campus so did not have explicit definition of success.</a:t>
            </a:r>
            <a:endParaRPr dirty="0"/>
          </a:p>
        </p:txBody>
      </p:sp>
      <p:sp>
        <p:nvSpPr>
          <p:cNvPr id="128" name="Shape 12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Before I tell you what our students know, I would like to tell you a little more about our research process. All focus groups were transcribed by us and put in </a:t>
            </a:r>
            <a:r>
              <a:rPr lang="en-US" sz="1800" b="0" i="0" u="none" strike="noStrike" cap="none" dirty="0" err="1" smtClean="0">
                <a:solidFill>
                  <a:srgbClr val="000000"/>
                </a:solidFill>
                <a:effectLst/>
                <a:latin typeface="Arial"/>
                <a:ea typeface="Arial"/>
                <a:cs typeface="Arial"/>
                <a:sym typeface="Arial"/>
              </a:rPr>
              <a:t>Atlas.ti</a:t>
            </a:r>
            <a:r>
              <a:rPr lang="en-US" sz="1800" b="0" i="0" u="none" strike="noStrike" cap="none" dirty="0" smtClean="0">
                <a:solidFill>
                  <a:srgbClr val="000000"/>
                </a:solidFill>
                <a:effectLst/>
                <a:latin typeface="Arial"/>
                <a:ea typeface="Arial"/>
                <a:cs typeface="Arial"/>
                <a:sym typeface="Arial"/>
              </a:rPr>
              <a:t>. Focus group transcripts were coded line-by-line, and then all data was </a:t>
            </a:r>
            <a:r>
              <a:rPr lang="en-US" sz="1800" b="0" i="0" u="none" strike="noStrike" cap="none" dirty="0" err="1" smtClean="0">
                <a:solidFill>
                  <a:srgbClr val="000000"/>
                </a:solidFill>
                <a:effectLst/>
                <a:latin typeface="Arial"/>
                <a:ea typeface="Arial"/>
                <a:cs typeface="Arial"/>
                <a:sym typeface="Arial"/>
              </a:rPr>
              <a:t>analysed</a:t>
            </a:r>
            <a:r>
              <a:rPr lang="en-US" sz="1800" b="0" i="0" u="none" strike="noStrike" cap="none" dirty="0" smtClean="0">
                <a:solidFill>
                  <a:srgbClr val="000000"/>
                </a:solidFill>
                <a:effectLst/>
                <a:latin typeface="Arial"/>
                <a:ea typeface="Arial"/>
                <a:cs typeface="Arial"/>
                <a:sym typeface="Arial"/>
              </a:rPr>
              <a:t> using memos. From the memos, the authors were able to identify the emerging themes. </a:t>
            </a:r>
            <a:endParaRPr lang="en-US" b="0" dirty="0" smtClean="0">
              <a:effectLst/>
            </a:endParaRPr>
          </a:p>
          <a:p>
            <a:pPr rtl="0"/>
            <a:r>
              <a:rPr lang="en-US" sz="1800" b="0" i="0" u="none" strike="noStrike" cap="none" dirty="0" smtClean="0">
                <a:solidFill>
                  <a:srgbClr val="000000"/>
                </a:solidFill>
                <a:effectLst/>
                <a:latin typeface="Arial"/>
                <a:ea typeface="Arial"/>
                <a:cs typeface="Arial"/>
                <a:sym typeface="Arial"/>
              </a:rPr>
              <a:t>We should also note that we interviewed students who we interacted with the least--I interviewed history students, while interviewed first and second year students. </a:t>
            </a:r>
            <a:endParaRPr lang="en-US" b="0" dirty="0" smtClean="0">
              <a:effectLst/>
            </a:endParaRPr>
          </a:p>
          <a:p>
            <a:pPr rtl="0"/>
            <a:r>
              <a:rPr lang="en-US" sz="1800" b="0" i="0" u="none" strike="noStrike" cap="none" dirty="0" smtClean="0">
                <a:solidFill>
                  <a:srgbClr val="000000"/>
                </a:solidFill>
                <a:effectLst/>
                <a:latin typeface="Arial"/>
                <a:ea typeface="Arial"/>
                <a:cs typeface="Arial"/>
                <a:sym typeface="Arial"/>
              </a:rPr>
              <a:t>We also coded the open ended survey questions to help locate emerging themes. </a:t>
            </a:r>
            <a:endParaRPr lang="en-US" b="0" dirty="0" smtClean="0">
              <a:effectLst/>
            </a:endParaRPr>
          </a:p>
          <a:p>
            <a:r>
              <a:rPr lang="en-US" b="0" dirty="0" smtClean="0">
                <a:effectLst/>
              </a:rPr>
              <a:t/>
            </a:r>
            <a:br>
              <a:rPr lang="en-US" b="0" dirty="0" smtClean="0">
                <a:effectLst/>
              </a:rPr>
            </a:br>
            <a:endParaRPr dirty="0"/>
          </a:p>
        </p:txBody>
      </p:sp>
      <p:sp>
        <p:nvSpPr>
          <p:cNvPr id="137" name="Shape 137"/>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Clr>
                <a:schemeClr val="dk1"/>
              </a:buClr>
              <a:buSzPts val="1600"/>
              <a:buFont typeface="Montserrat"/>
              <a:buChar char="●"/>
            </a:pPr>
            <a:r>
              <a:rPr lang="en-US" sz="1600" dirty="0" smtClean="0">
                <a:solidFill>
                  <a:schemeClr val="dk1"/>
                </a:solidFill>
                <a:highlight>
                  <a:schemeClr val="lt1"/>
                </a:highlight>
                <a:latin typeface="Montserrat"/>
                <a:ea typeface="Montserrat"/>
                <a:cs typeface="Montserrat"/>
                <a:sym typeface="Montserrat"/>
              </a:rPr>
              <a:t>MH</a:t>
            </a:r>
          </a:p>
          <a:p>
            <a:pPr marL="457200" lvl="0" indent="-330200" rtl="0">
              <a:spcBef>
                <a:spcPts val="0"/>
              </a:spcBef>
              <a:spcAft>
                <a:spcPts val="0"/>
              </a:spcAft>
              <a:buClr>
                <a:schemeClr val="dk1"/>
              </a:buClr>
              <a:buSzPts val="1600"/>
              <a:buFont typeface="Montserrat"/>
              <a:buChar char="●"/>
            </a:pPr>
            <a:r>
              <a:rPr lang="en-US" sz="1600" dirty="0" smtClean="0">
                <a:solidFill>
                  <a:schemeClr val="dk1"/>
                </a:solidFill>
                <a:highlight>
                  <a:schemeClr val="lt1"/>
                </a:highlight>
                <a:latin typeface="Montserrat"/>
                <a:ea typeface="Montserrat"/>
                <a:cs typeface="Montserrat"/>
                <a:sym typeface="Montserrat"/>
              </a:rPr>
              <a:t>The </a:t>
            </a:r>
            <a:r>
              <a:rPr lang="en-US" sz="1600" dirty="0">
                <a:solidFill>
                  <a:schemeClr val="dk1"/>
                </a:solidFill>
                <a:highlight>
                  <a:schemeClr val="lt1"/>
                </a:highlight>
                <a:latin typeface="Montserrat"/>
                <a:ea typeface="Montserrat"/>
                <a:cs typeface="Montserrat"/>
                <a:sym typeface="Montserrat"/>
              </a:rPr>
              <a:t>first year is very important. Many students said they learned to research in the First Year Writing Seminar/First Year Dialog library session/Foundations of Science.</a:t>
            </a:r>
            <a:endParaRPr sz="1600" dirty="0">
              <a:solidFill>
                <a:schemeClr val="dk1"/>
              </a:solidFill>
              <a:highlight>
                <a:schemeClr val="lt1"/>
              </a:highlight>
              <a:latin typeface="Montserrat"/>
              <a:ea typeface="Montserrat"/>
              <a:cs typeface="Montserrat"/>
              <a:sym typeface="Montserrat"/>
            </a:endParaRPr>
          </a:p>
          <a:p>
            <a:pPr marL="457200" lvl="0" indent="-330200" rtl="0">
              <a:spcBef>
                <a:spcPts val="0"/>
              </a:spcBef>
              <a:spcAft>
                <a:spcPts val="0"/>
              </a:spcAft>
              <a:buClr>
                <a:schemeClr val="dk1"/>
              </a:buClr>
              <a:buSzPts val="1600"/>
              <a:buFont typeface="Montserrat"/>
              <a:buChar char="●"/>
            </a:pPr>
            <a:r>
              <a:rPr lang="en-US" sz="1600" dirty="0">
                <a:solidFill>
                  <a:schemeClr val="dk1"/>
                </a:solidFill>
                <a:highlight>
                  <a:schemeClr val="lt1"/>
                </a:highlight>
                <a:latin typeface="Montserrat"/>
                <a:ea typeface="Montserrat"/>
                <a:cs typeface="Montserrat"/>
                <a:sym typeface="Montserrat"/>
              </a:rPr>
              <a:t>Writing faculty are excellent resources.</a:t>
            </a:r>
            <a:endParaRPr dirty="0"/>
          </a:p>
        </p:txBody>
      </p:sp>
      <p:sp>
        <p:nvSpPr>
          <p:cNvPr id="149" name="Shape 149"/>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800" b="0" i="0" u="none" strike="noStrike" cap="none" dirty="0" smtClean="0">
                <a:solidFill>
                  <a:srgbClr val="000000"/>
                </a:solidFill>
                <a:effectLst/>
                <a:latin typeface="Arial"/>
                <a:ea typeface="Arial"/>
                <a:cs typeface="Arial"/>
                <a:sym typeface="Arial"/>
              </a:rPr>
              <a:t>Google Scholar is a helpful tool for research. As much as we librarians like to think students don’t go straight to google after an instruction section, the fact is that they do. But we did find that our students preferred using Google Scholar rather than just google--the scholar addition sure does help.</a:t>
            </a:r>
          </a:p>
          <a:p>
            <a:r>
              <a:rPr lang="en-US" sz="1600" b="0" dirty="0" smtClean="0">
                <a:effectLst/>
              </a:rPr>
              <a:t>See our poster session</a:t>
            </a:r>
            <a:r>
              <a:rPr lang="en-US" sz="1600" b="0" baseline="0" dirty="0" smtClean="0">
                <a:effectLst/>
              </a:rPr>
              <a:t> for more.</a:t>
            </a:r>
            <a:r>
              <a:rPr lang="en-US" sz="1600" b="0" dirty="0" smtClean="0">
                <a:effectLst/>
              </a:rPr>
              <a:t/>
            </a:r>
            <a:br>
              <a:rPr lang="en-US" sz="1600" b="0" dirty="0" smtClean="0">
                <a:effectLst/>
              </a:rPr>
            </a:br>
            <a:endParaRPr dirty="0"/>
          </a:p>
        </p:txBody>
      </p:sp>
      <p:sp>
        <p:nvSpPr>
          <p:cNvPr id="178" name="Shape 17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800" b="0" i="0" u="none" strike="noStrike" cap="none" dirty="0" smtClean="0">
                <a:solidFill>
                  <a:srgbClr val="000000"/>
                </a:solidFill>
                <a:effectLst/>
                <a:latin typeface="Arial"/>
                <a:ea typeface="Arial"/>
                <a:cs typeface="Arial"/>
                <a:sym typeface="Arial"/>
              </a:rPr>
              <a:t>To read the abstract.</a:t>
            </a:r>
          </a:p>
          <a:p>
            <a:pPr rtl="0" fontAlgn="base"/>
            <a:r>
              <a:rPr lang="en-US" sz="1800" b="0" i="0" u="none" strike="noStrike" cap="none" dirty="0" smtClean="0">
                <a:solidFill>
                  <a:srgbClr val="000000"/>
                </a:solidFill>
                <a:effectLst/>
                <a:latin typeface="Arial"/>
                <a:ea typeface="Arial"/>
                <a:cs typeface="Arial"/>
                <a:sym typeface="Arial"/>
              </a:rPr>
              <a:t>How to identify a primary source.</a:t>
            </a:r>
          </a:p>
          <a:p>
            <a:pPr rtl="0" fontAlgn="base"/>
            <a:r>
              <a:rPr lang="en-US" sz="1800" b="0" i="0" u="none" strike="noStrike" cap="none" dirty="0" smtClean="0">
                <a:solidFill>
                  <a:srgbClr val="000000"/>
                </a:solidFill>
                <a:effectLst/>
                <a:latin typeface="Arial"/>
                <a:ea typeface="Arial"/>
                <a:cs typeface="Arial"/>
                <a:sym typeface="Arial"/>
              </a:rPr>
              <a:t>To find a book, they need the call number.</a:t>
            </a:r>
          </a:p>
          <a:p>
            <a:pPr rtl="0" fontAlgn="base"/>
            <a:r>
              <a:rPr lang="en-US" sz="1800" b="0" i="0" u="none" strike="noStrike" cap="none" dirty="0" smtClean="0">
                <a:solidFill>
                  <a:srgbClr val="000000"/>
                </a:solidFill>
                <a:effectLst/>
                <a:latin typeface="Arial"/>
                <a:ea typeface="Arial"/>
                <a:cs typeface="Arial"/>
                <a:sym typeface="Arial"/>
              </a:rPr>
              <a:t>Google Scholar is a helpful tool for research.</a:t>
            </a:r>
          </a:p>
          <a:p>
            <a:pPr rtl="0" fontAlgn="base"/>
            <a:r>
              <a:rPr lang="en-US" sz="1800" b="0" i="0" u="none" strike="noStrike" cap="none" dirty="0" smtClean="0">
                <a:solidFill>
                  <a:srgbClr val="000000"/>
                </a:solidFill>
                <a:effectLst/>
                <a:latin typeface="Arial"/>
                <a:ea typeface="Arial"/>
                <a:cs typeface="Arial"/>
                <a:sym typeface="Arial"/>
              </a:rPr>
              <a:t>Peer-review is a key element that separates scholarly sources from popular sources.</a:t>
            </a:r>
          </a:p>
          <a:p>
            <a:pPr rtl="0" fontAlgn="base"/>
            <a:r>
              <a:rPr lang="en-US" sz="1800" b="0" i="0" u="none" strike="noStrike" cap="none" dirty="0" smtClean="0">
                <a:solidFill>
                  <a:srgbClr val="000000"/>
                </a:solidFill>
                <a:effectLst/>
                <a:latin typeface="Arial"/>
                <a:ea typeface="Arial"/>
                <a:cs typeface="Arial"/>
                <a:sym typeface="Arial"/>
              </a:rPr>
              <a:t>To request books from NYUNY, E-</a:t>
            </a:r>
            <a:r>
              <a:rPr lang="en-US" sz="1800" b="0" i="0" u="none" strike="noStrike" cap="none" dirty="0" err="1" smtClean="0">
                <a:solidFill>
                  <a:srgbClr val="000000"/>
                </a:solidFill>
                <a:effectLst/>
                <a:latin typeface="Arial"/>
                <a:ea typeface="Arial"/>
                <a:cs typeface="Arial"/>
                <a:sym typeface="Arial"/>
              </a:rPr>
              <a:t>ZBorrow</a:t>
            </a:r>
            <a:r>
              <a:rPr lang="en-US" sz="1800" b="0" i="0" u="none" strike="noStrike" cap="none" dirty="0" smtClean="0">
                <a:solidFill>
                  <a:srgbClr val="000000"/>
                </a:solidFill>
                <a:effectLst/>
                <a:latin typeface="Arial"/>
                <a:ea typeface="Arial"/>
                <a:cs typeface="Arial"/>
                <a:sym typeface="Arial"/>
              </a:rPr>
              <a:t> and ILL.</a:t>
            </a:r>
            <a:endParaRPr lang="en-US" sz="1800" b="0" i="0" u="none" strike="noStrike" cap="none" dirty="0">
              <a:solidFill>
                <a:srgbClr val="000000"/>
              </a:solidFill>
              <a:effectLst/>
              <a:latin typeface="Arial"/>
              <a:ea typeface="Arial"/>
              <a:cs typeface="Arial"/>
              <a:sym typeface="Arial"/>
            </a:endParaRPr>
          </a:p>
        </p:txBody>
      </p:sp>
      <p:sp>
        <p:nvSpPr>
          <p:cNvPr id="187" name="Shape 187"/>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BDL</a:t>
            </a:r>
            <a:endParaRPr dirty="0"/>
          </a:p>
        </p:txBody>
      </p:sp>
      <p:sp>
        <p:nvSpPr>
          <p:cNvPr id="196" name="Shape 196"/>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0" lvl="0" indent="0" rtl="0">
              <a:spcBef>
                <a:spcPts val="0"/>
              </a:spcBef>
              <a:spcAft>
                <a:spcPts val="0"/>
              </a:spcAft>
              <a:buClr>
                <a:schemeClr val="dk1"/>
              </a:buClr>
              <a:buSzPts val="1600"/>
              <a:buFont typeface="Montserrat"/>
              <a:buNone/>
            </a:pPr>
            <a:endParaRPr lang="en-US" sz="1600" dirty="0" smtClean="0">
              <a:solidFill>
                <a:schemeClr val="dk1"/>
              </a:solidFill>
              <a:highlight>
                <a:schemeClr val="lt1"/>
              </a:highlight>
              <a:latin typeface="Montserrat"/>
              <a:ea typeface="Montserrat"/>
              <a:cs typeface="Montserrat"/>
              <a:sym typeface="Montserrat"/>
            </a:endParaRPr>
          </a:p>
          <a:p>
            <a:pPr marL="457200" lvl="0" indent="-330200" rtl="0">
              <a:spcBef>
                <a:spcPts val="0"/>
              </a:spcBef>
              <a:spcAft>
                <a:spcPts val="0"/>
              </a:spcAft>
              <a:buClr>
                <a:schemeClr val="dk1"/>
              </a:buClr>
              <a:buSzPts val="1600"/>
              <a:buFont typeface="Montserrat"/>
              <a:buChar char="●"/>
            </a:pPr>
            <a:r>
              <a:rPr lang="en-US" sz="1600" dirty="0" smtClean="0">
                <a:solidFill>
                  <a:schemeClr val="dk1"/>
                </a:solidFill>
                <a:highlight>
                  <a:schemeClr val="lt1"/>
                </a:highlight>
                <a:latin typeface="Montserrat"/>
                <a:ea typeface="Montserrat"/>
                <a:cs typeface="Montserrat"/>
                <a:sym typeface="Montserrat"/>
              </a:rPr>
              <a:t>How </a:t>
            </a:r>
            <a:r>
              <a:rPr lang="en-US" sz="1600" dirty="0">
                <a:solidFill>
                  <a:schemeClr val="dk1"/>
                </a:solidFill>
                <a:highlight>
                  <a:schemeClr val="lt1"/>
                </a:highlight>
                <a:latin typeface="Montserrat"/>
                <a:ea typeface="Montserrat"/>
                <a:cs typeface="Montserrat"/>
                <a:sym typeface="Montserrat"/>
              </a:rPr>
              <a:t>to use Boolean operators and truncation</a:t>
            </a:r>
            <a:r>
              <a:rPr lang="en-US" sz="1600" dirty="0" smtClean="0">
                <a:solidFill>
                  <a:schemeClr val="dk1"/>
                </a:solidFill>
                <a:highlight>
                  <a:schemeClr val="lt1"/>
                </a:highlight>
                <a:latin typeface="Montserrat"/>
                <a:ea typeface="Montserrat"/>
                <a:cs typeface="Montserrat"/>
                <a:sym typeface="Montserrat"/>
              </a:rPr>
              <a:t>. This was evident</a:t>
            </a:r>
            <a:r>
              <a:rPr lang="en-US" sz="1600" baseline="0" dirty="0" smtClean="0">
                <a:solidFill>
                  <a:schemeClr val="dk1"/>
                </a:solidFill>
                <a:highlight>
                  <a:schemeClr val="lt1"/>
                </a:highlight>
                <a:latin typeface="Montserrat"/>
                <a:ea typeface="Montserrat"/>
                <a:cs typeface="Montserrat"/>
                <a:sym typeface="Montserrat"/>
              </a:rPr>
              <a:t> from the quiz results as well as the focus groups, with multiple students stating they had never heard of Boolean and/or truncation. 80% knew that mate* not effective truncation for maternal</a:t>
            </a:r>
            <a:r>
              <a:rPr lang="en-US" sz="1600" baseline="0" dirty="0" smtClean="0">
                <a:solidFill>
                  <a:schemeClr val="dk1"/>
                </a:solidFill>
                <a:highlight>
                  <a:schemeClr val="lt1"/>
                </a:highlight>
                <a:latin typeface="Montserrat"/>
                <a:ea typeface="Montserrat"/>
                <a:cs typeface="Montserrat"/>
                <a:sym typeface="Montserrat"/>
              </a:rPr>
              <a:t>. But when we asked them to create a search string using Boolean and truncation, only 14% met expectations. Our rubric required both elements to “meet expectations.” 22% approached expectations. 63% did not meet expectations.</a:t>
            </a:r>
          </a:p>
          <a:p>
            <a:pPr marL="457200" lvl="0" indent="-330200" rtl="0">
              <a:spcBef>
                <a:spcPts val="0"/>
              </a:spcBef>
              <a:spcAft>
                <a:spcPts val="0"/>
              </a:spcAft>
              <a:buClr>
                <a:schemeClr val="dk1"/>
              </a:buClr>
              <a:buSzPts val="1600"/>
              <a:buFont typeface="Montserrat"/>
              <a:buChar char="●"/>
            </a:pPr>
            <a:r>
              <a:rPr lang="en-US" sz="1600" dirty="0" smtClean="0">
                <a:solidFill>
                  <a:schemeClr val="dk1"/>
                </a:solidFill>
                <a:highlight>
                  <a:schemeClr val="lt1"/>
                </a:highlight>
                <a:latin typeface="Montserrat"/>
                <a:ea typeface="Montserrat"/>
                <a:cs typeface="Montserrat"/>
                <a:sym typeface="Montserrat"/>
              </a:rPr>
              <a:t>That </a:t>
            </a:r>
            <a:r>
              <a:rPr lang="en-US" sz="1600" dirty="0">
                <a:solidFill>
                  <a:schemeClr val="dk1"/>
                </a:solidFill>
                <a:highlight>
                  <a:schemeClr val="lt1"/>
                </a:highlight>
                <a:latin typeface="Montserrat"/>
                <a:ea typeface="Montserrat"/>
                <a:cs typeface="Montserrat"/>
                <a:sym typeface="Montserrat"/>
              </a:rPr>
              <a:t>Books and More contains more than just books.</a:t>
            </a:r>
            <a:endParaRPr sz="1600" dirty="0">
              <a:solidFill>
                <a:schemeClr val="dk1"/>
              </a:solidFill>
              <a:highlight>
                <a:schemeClr val="lt1"/>
              </a:highlight>
              <a:latin typeface="Montserrat"/>
              <a:ea typeface="Montserrat"/>
              <a:cs typeface="Montserrat"/>
              <a:sym typeface="Montserrat"/>
            </a:endParaRPr>
          </a:p>
          <a:p>
            <a:pPr marL="457200" lvl="0" indent="-330200" rtl="0">
              <a:spcBef>
                <a:spcPts val="0"/>
              </a:spcBef>
              <a:spcAft>
                <a:spcPts val="0"/>
              </a:spcAft>
              <a:buClr>
                <a:schemeClr val="dk1"/>
              </a:buClr>
              <a:buSzPts val="1600"/>
              <a:buFont typeface="Montserrat"/>
              <a:buChar char="●"/>
            </a:pPr>
            <a:r>
              <a:rPr lang="en-US" sz="1600" dirty="0">
                <a:solidFill>
                  <a:schemeClr val="dk1"/>
                </a:solidFill>
                <a:highlight>
                  <a:schemeClr val="lt1"/>
                </a:highlight>
                <a:latin typeface="Montserrat"/>
                <a:ea typeface="Montserrat"/>
                <a:cs typeface="Montserrat"/>
                <a:sym typeface="Montserrat"/>
              </a:rPr>
              <a:t>That Books and More contains electronic resources (e.g. journals, </a:t>
            </a:r>
            <a:r>
              <a:rPr lang="en-US" sz="1600" dirty="0" err="1">
                <a:solidFill>
                  <a:schemeClr val="dk1"/>
                </a:solidFill>
                <a:highlight>
                  <a:schemeClr val="lt1"/>
                </a:highlight>
                <a:latin typeface="Montserrat"/>
                <a:ea typeface="Montserrat"/>
                <a:cs typeface="Montserrat"/>
                <a:sym typeface="Montserrat"/>
              </a:rPr>
              <a:t>ebooks</a:t>
            </a:r>
            <a:r>
              <a:rPr lang="en-US" sz="1600" dirty="0">
                <a:solidFill>
                  <a:schemeClr val="dk1"/>
                </a:solidFill>
                <a:highlight>
                  <a:schemeClr val="lt1"/>
                </a:highlight>
                <a:latin typeface="Montserrat"/>
                <a:ea typeface="Montserrat"/>
                <a:cs typeface="Montserrat"/>
                <a:sym typeface="Montserrat"/>
              </a:rPr>
              <a:t>).</a:t>
            </a:r>
            <a:endParaRPr sz="1600" dirty="0">
              <a:solidFill>
                <a:schemeClr val="dk1"/>
              </a:solidFill>
              <a:highlight>
                <a:schemeClr val="lt1"/>
              </a:highlight>
              <a:latin typeface="Montserrat"/>
              <a:ea typeface="Montserrat"/>
              <a:cs typeface="Montserrat"/>
              <a:sym typeface="Montserrat"/>
            </a:endParaRPr>
          </a:p>
        </p:txBody>
      </p:sp>
      <p:sp>
        <p:nvSpPr>
          <p:cNvPr id="208" name="Shape 20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0" lvl="0" indent="0" rtl="0">
              <a:spcBef>
                <a:spcPts val="0"/>
              </a:spcBef>
              <a:spcAft>
                <a:spcPts val="0"/>
              </a:spcAft>
              <a:buClr>
                <a:schemeClr val="dk1"/>
              </a:buClr>
              <a:buSzPts val="1600"/>
              <a:buFont typeface="Montserrat"/>
              <a:buNone/>
            </a:pPr>
            <a:r>
              <a:rPr lang="en-US" sz="1600" dirty="0" smtClean="0">
                <a:solidFill>
                  <a:schemeClr val="dk1"/>
                </a:solidFill>
                <a:highlight>
                  <a:schemeClr val="lt1"/>
                </a:highlight>
                <a:latin typeface="Montserrat"/>
                <a:ea typeface="Montserrat"/>
                <a:cs typeface="Montserrat"/>
                <a:sym typeface="Montserrat"/>
              </a:rPr>
              <a:t>BDL</a:t>
            </a:r>
          </a:p>
          <a:p>
            <a:pPr marL="457200" lvl="0" indent="-330200" rtl="0">
              <a:spcBef>
                <a:spcPts val="0"/>
              </a:spcBef>
              <a:spcAft>
                <a:spcPts val="0"/>
              </a:spcAft>
              <a:buClr>
                <a:schemeClr val="dk1"/>
              </a:buClr>
              <a:buSzPts val="1600"/>
              <a:buFont typeface="Montserrat"/>
              <a:buChar char="●"/>
            </a:pPr>
            <a:r>
              <a:rPr lang="en-US" sz="1600" dirty="0" err="1" smtClean="0">
                <a:solidFill>
                  <a:schemeClr val="dk1"/>
                </a:solidFill>
                <a:highlight>
                  <a:schemeClr val="lt1"/>
                </a:highlight>
                <a:latin typeface="Montserrat"/>
                <a:ea typeface="Montserrat"/>
                <a:cs typeface="Montserrat"/>
                <a:sym typeface="Montserrat"/>
              </a:rPr>
              <a:t>GetIt</a:t>
            </a:r>
            <a:r>
              <a:rPr lang="en-US" sz="1600" dirty="0" smtClean="0">
                <a:solidFill>
                  <a:schemeClr val="dk1"/>
                </a:solidFill>
                <a:highlight>
                  <a:schemeClr val="lt1"/>
                </a:highlight>
                <a:latin typeface="Montserrat"/>
                <a:ea typeface="Montserrat"/>
                <a:cs typeface="Montserrat"/>
                <a:sym typeface="Montserrat"/>
              </a:rPr>
              <a:t>,</a:t>
            </a:r>
            <a:r>
              <a:rPr lang="en-US" sz="1600" baseline="0" dirty="0" smtClean="0">
                <a:solidFill>
                  <a:schemeClr val="dk1"/>
                </a:solidFill>
                <a:highlight>
                  <a:schemeClr val="lt1"/>
                </a:highlight>
                <a:latin typeface="Montserrat"/>
                <a:ea typeface="Montserrat"/>
                <a:cs typeface="Montserrat"/>
                <a:sym typeface="Montserrat"/>
              </a:rPr>
              <a:t> our open source link resolver front-end, </a:t>
            </a:r>
            <a:r>
              <a:rPr lang="en-US" sz="1600" dirty="0" smtClean="0">
                <a:solidFill>
                  <a:schemeClr val="dk1"/>
                </a:solidFill>
                <a:highlight>
                  <a:schemeClr val="lt1"/>
                </a:highlight>
                <a:latin typeface="Montserrat"/>
                <a:ea typeface="Montserrat"/>
                <a:cs typeface="Montserrat"/>
                <a:sym typeface="Montserrat"/>
              </a:rPr>
              <a:t>does </a:t>
            </a:r>
            <a:r>
              <a:rPr lang="en-US" sz="1600" dirty="0">
                <a:solidFill>
                  <a:schemeClr val="dk1"/>
                </a:solidFill>
                <a:highlight>
                  <a:schemeClr val="lt1"/>
                </a:highlight>
                <a:latin typeface="Montserrat"/>
                <a:ea typeface="Montserrat"/>
                <a:cs typeface="Montserrat"/>
                <a:sym typeface="Montserrat"/>
              </a:rPr>
              <a:t>not search the open </a:t>
            </a:r>
            <a:r>
              <a:rPr lang="en-US" sz="1600" dirty="0" smtClean="0">
                <a:solidFill>
                  <a:schemeClr val="dk1"/>
                </a:solidFill>
                <a:highlight>
                  <a:schemeClr val="lt1"/>
                </a:highlight>
                <a:latin typeface="Montserrat"/>
                <a:ea typeface="Montserrat"/>
                <a:cs typeface="Montserrat"/>
                <a:sym typeface="Montserrat"/>
              </a:rPr>
              <a:t>web.</a:t>
            </a:r>
            <a:r>
              <a:rPr lang="en-US" sz="1600" baseline="0" dirty="0" smtClean="0">
                <a:solidFill>
                  <a:schemeClr val="dk1"/>
                </a:solidFill>
                <a:highlight>
                  <a:schemeClr val="lt1"/>
                </a:highlight>
                <a:latin typeface="Montserrat"/>
                <a:ea typeface="Montserrat"/>
                <a:cs typeface="Montserrat"/>
                <a:sym typeface="Montserrat"/>
              </a:rPr>
              <a:t> Faculty also think that </a:t>
            </a:r>
            <a:r>
              <a:rPr lang="en-US" sz="1600" baseline="0" dirty="0" err="1" smtClean="0">
                <a:solidFill>
                  <a:schemeClr val="dk1"/>
                </a:solidFill>
                <a:highlight>
                  <a:schemeClr val="lt1"/>
                </a:highlight>
                <a:latin typeface="Montserrat"/>
                <a:ea typeface="Montserrat"/>
                <a:cs typeface="Montserrat"/>
                <a:sym typeface="Montserrat"/>
              </a:rPr>
              <a:t>GetIt</a:t>
            </a:r>
            <a:r>
              <a:rPr lang="en-US" sz="1600" baseline="0" dirty="0" smtClean="0">
                <a:solidFill>
                  <a:schemeClr val="dk1"/>
                </a:solidFill>
                <a:highlight>
                  <a:schemeClr val="lt1"/>
                </a:highlight>
                <a:latin typeface="Montserrat"/>
                <a:ea typeface="Montserrat"/>
                <a:cs typeface="Montserrat"/>
                <a:sym typeface="Montserrat"/>
              </a:rPr>
              <a:t> searches the open web, which suggests an expectation that this page is not meeting.</a:t>
            </a:r>
            <a:endParaRPr dirty="0"/>
          </a:p>
        </p:txBody>
      </p:sp>
      <p:sp>
        <p:nvSpPr>
          <p:cNvPr id="217" name="Shape 217"/>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0" lvl="0" indent="0" rtl="0">
              <a:spcBef>
                <a:spcPts val="0"/>
              </a:spcBef>
              <a:spcAft>
                <a:spcPts val="0"/>
              </a:spcAft>
              <a:buClr>
                <a:schemeClr val="dk1"/>
              </a:buClr>
              <a:buSzPts val="1600"/>
              <a:buFont typeface="Montserrat"/>
              <a:buNone/>
            </a:pPr>
            <a:r>
              <a:rPr lang="en-US" sz="1600" dirty="0" smtClean="0">
                <a:solidFill>
                  <a:schemeClr val="dk1"/>
                </a:solidFill>
                <a:highlight>
                  <a:schemeClr val="lt1"/>
                </a:highlight>
                <a:latin typeface="Montserrat"/>
                <a:ea typeface="Montserrat"/>
                <a:cs typeface="Montserrat"/>
                <a:sym typeface="Montserrat"/>
              </a:rPr>
              <a:t>BDL</a:t>
            </a:r>
          </a:p>
          <a:p>
            <a:pPr marL="127000" marR="0" lvl="0" indent="0" algn="l" defTabSz="914400" rtl="0" eaLnBrk="1" fontAlgn="auto" latinLnBrk="0" hangingPunct="1">
              <a:lnSpc>
                <a:spcPct val="100000"/>
              </a:lnSpc>
              <a:spcBef>
                <a:spcPts val="0"/>
              </a:spcBef>
              <a:spcAft>
                <a:spcPts val="0"/>
              </a:spcAft>
              <a:buClr>
                <a:schemeClr val="dk1"/>
              </a:buClr>
              <a:buSzPts val="1600"/>
              <a:buFont typeface="Montserrat"/>
              <a:buNone/>
              <a:tabLst/>
              <a:defRPr/>
            </a:pPr>
            <a:r>
              <a:rPr lang="en-US" sz="1600" dirty="0" smtClean="0">
                <a:solidFill>
                  <a:schemeClr val="dk1"/>
                </a:solidFill>
                <a:highlight>
                  <a:schemeClr val="lt1"/>
                </a:highlight>
                <a:latin typeface="Montserrat"/>
                <a:ea typeface="Montserrat"/>
                <a:cs typeface="Montserrat"/>
                <a:sym typeface="Montserrat"/>
              </a:rPr>
              <a:t>How </a:t>
            </a:r>
            <a:r>
              <a:rPr lang="en-US" sz="1600" dirty="0">
                <a:solidFill>
                  <a:schemeClr val="dk1"/>
                </a:solidFill>
                <a:highlight>
                  <a:schemeClr val="lt1"/>
                </a:highlight>
                <a:latin typeface="Montserrat"/>
                <a:ea typeface="Montserrat"/>
                <a:cs typeface="Montserrat"/>
                <a:sym typeface="Montserrat"/>
              </a:rPr>
              <a:t>to identify a subject heading. Student scored better when asked when to use subject headings</a:t>
            </a:r>
            <a:r>
              <a:rPr lang="en-US" sz="1600" dirty="0" smtClean="0">
                <a:solidFill>
                  <a:schemeClr val="dk1"/>
                </a:solidFill>
                <a:highlight>
                  <a:schemeClr val="lt1"/>
                </a:highlight>
                <a:latin typeface="Montserrat"/>
                <a:ea typeface="Montserrat"/>
                <a:cs typeface="Montserrat"/>
                <a:sym typeface="Montserrat"/>
              </a:rPr>
              <a:t>. </a:t>
            </a:r>
            <a:r>
              <a:rPr lang="en-US" sz="1600" baseline="0" dirty="0" smtClean="0">
                <a:solidFill>
                  <a:schemeClr val="dk1"/>
                </a:solidFill>
                <a:highlight>
                  <a:schemeClr val="lt1"/>
                </a:highlight>
                <a:latin typeface="Montserrat"/>
                <a:ea typeface="Montserrat"/>
                <a:cs typeface="Montserrat"/>
                <a:sym typeface="Montserrat"/>
              </a:rPr>
              <a:t>86% knew to search using the subject for articles about Ernest Hemingway</a:t>
            </a:r>
            <a:r>
              <a:rPr lang="en-US" sz="1600" baseline="0" dirty="0" smtClean="0">
                <a:solidFill>
                  <a:schemeClr val="dk1"/>
                </a:solidFill>
                <a:highlight>
                  <a:schemeClr val="lt1"/>
                </a:highlight>
                <a:latin typeface="Montserrat"/>
                <a:ea typeface="Montserrat"/>
                <a:cs typeface="Montserrat"/>
                <a:sym typeface="Montserrat"/>
              </a:rPr>
              <a:t>.</a:t>
            </a:r>
            <a:endParaRPr lang="en-US" sz="1600" dirty="0" smtClean="0">
              <a:solidFill>
                <a:schemeClr val="dk1"/>
              </a:solidFill>
              <a:highlight>
                <a:schemeClr val="lt1"/>
              </a:highlight>
              <a:latin typeface="Montserrat"/>
              <a:ea typeface="Montserrat"/>
              <a:cs typeface="Montserrat"/>
              <a:sym typeface="Montserrat"/>
            </a:endParaRPr>
          </a:p>
        </p:txBody>
      </p:sp>
      <p:sp>
        <p:nvSpPr>
          <p:cNvPr id="228" name="Shape 22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NYUAD</a:t>
            </a:r>
            <a:r>
              <a:rPr lang="en-US" baseline="0" dirty="0" smtClean="0"/>
              <a:t> was f</a:t>
            </a:r>
            <a:r>
              <a:rPr lang="en-US" dirty="0" smtClean="0"/>
              <a:t>ounded </a:t>
            </a:r>
            <a:r>
              <a:rPr lang="en-US" dirty="0" smtClean="0"/>
              <a:t>in 2010, fully connected</a:t>
            </a:r>
            <a:r>
              <a:rPr lang="en-US" baseline="0" dirty="0" smtClean="0"/>
              <a:t> with NYU in New York.</a:t>
            </a:r>
            <a:endParaRPr lang="en-US" dirty="0" smtClean="0"/>
          </a:p>
          <a:p>
            <a:pPr marL="0" lvl="0" indent="0">
              <a:spcBef>
                <a:spcPts val="0"/>
              </a:spcBef>
              <a:spcAft>
                <a:spcPts val="0"/>
              </a:spcAft>
              <a:buNone/>
            </a:pPr>
            <a:r>
              <a:rPr lang="en-US" dirty="0" smtClean="0"/>
              <a:t>2016-17</a:t>
            </a:r>
            <a:r>
              <a:rPr lang="en-US" baseline="0" dirty="0" smtClean="0"/>
              <a:t> (year of our study): </a:t>
            </a:r>
            <a:r>
              <a:rPr lang="en-US" dirty="0" smtClean="0"/>
              <a:t>Just </a:t>
            </a:r>
            <a:r>
              <a:rPr lang="en-US" dirty="0" smtClean="0"/>
              <a:t>over 1,000</a:t>
            </a:r>
            <a:r>
              <a:rPr lang="en-US" baseline="0" dirty="0" smtClean="0"/>
              <a:t> students enrolled</a:t>
            </a:r>
          </a:p>
          <a:p>
            <a:pPr marL="0" lvl="0" indent="0">
              <a:spcBef>
                <a:spcPts val="0"/>
              </a:spcBef>
              <a:spcAft>
                <a:spcPts val="0"/>
              </a:spcAft>
              <a:buNone/>
            </a:pPr>
            <a:endParaRPr lang="en-US" baseline="0" dirty="0" smtClean="0"/>
          </a:p>
        </p:txBody>
      </p:sp>
      <p:sp>
        <p:nvSpPr>
          <p:cNvPr id="44" name="Shape 44"/>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BDL</a:t>
            </a:r>
            <a:endParaRPr dirty="0"/>
          </a:p>
        </p:txBody>
      </p:sp>
      <p:sp>
        <p:nvSpPr>
          <p:cNvPr id="81" name="Shape 81"/>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20</a:t>
            </a:fld>
            <a:endParaRPr sz="1400"/>
          </a:p>
        </p:txBody>
      </p:sp>
    </p:spTree>
    <p:extLst>
      <p:ext uri="{BB962C8B-B14F-4D97-AF65-F5344CB8AC3E}">
        <p14:creationId xmlns:p14="http://schemas.microsoft.com/office/powerpoint/2010/main" val="3148594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0" lvl="0" indent="0" rtl="0">
              <a:spcBef>
                <a:spcPts val="0"/>
              </a:spcBef>
              <a:spcAft>
                <a:spcPts val="0"/>
              </a:spcAft>
              <a:buClr>
                <a:schemeClr val="dk1"/>
              </a:buClr>
              <a:buSzPts val="1600"/>
              <a:buFont typeface="Montserrat"/>
              <a:buNone/>
            </a:pPr>
            <a:r>
              <a:rPr lang="en-US" sz="1600" dirty="0" smtClean="0">
                <a:solidFill>
                  <a:schemeClr val="dk1"/>
                </a:solidFill>
                <a:highlight>
                  <a:schemeClr val="lt1"/>
                </a:highlight>
                <a:latin typeface="Montserrat"/>
                <a:ea typeface="Montserrat"/>
                <a:cs typeface="Montserrat"/>
                <a:sym typeface="Montserrat"/>
              </a:rPr>
              <a:t>BDL</a:t>
            </a:r>
          </a:p>
          <a:p>
            <a:pPr marL="457200" lvl="0" indent="-330200" rtl="0">
              <a:spcBef>
                <a:spcPts val="0"/>
              </a:spcBef>
              <a:spcAft>
                <a:spcPts val="0"/>
              </a:spcAft>
              <a:buClr>
                <a:schemeClr val="dk1"/>
              </a:buClr>
              <a:buSzPts val="1600"/>
              <a:buFont typeface="Montserrat"/>
              <a:buChar char="●"/>
            </a:pPr>
            <a:r>
              <a:rPr lang="en-US" sz="1600" dirty="0" smtClean="0">
                <a:solidFill>
                  <a:schemeClr val="dk1"/>
                </a:solidFill>
                <a:highlight>
                  <a:schemeClr val="lt1"/>
                </a:highlight>
                <a:latin typeface="Montserrat"/>
                <a:ea typeface="Montserrat"/>
                <a:cs typeface="Montserrat"/>
                <a:sym typeface="Montserrat"/>
              </a:rPr>
              <a:t>JSTOR </a:t>
            </a:r>
            <a:r>
              <a:rPr lang="en-US" sz="1600" dirty="0">
                <a:solidFill>
                  <a:schemeClr val="dk1"/>
                </a:solidFill>
                <a:highlight>
                  <a:schemeClr val="lt1"/>
                </a:highlight>
                <a:latin typeface="Montserrat"/>
                <a:ea typeface="Montserrat"/>
                <a:cs typeface="Montserrat"/>
                <a:sym typeface="Montserrat"/>
              </a:rPr>
              <a:t>is not the best place to find </a:t>
            </a:r>
            <a:r>
              <a:rPr lang="en-US" sz="1600" dirty="0" smtClean="0">
                <a:solidFill>
                  <a:schemeClr val="dk1"/>
                </a:solidFill>
                <a:highlight>
                  <a:schemeClr val="lt1"/>
                </a:highlight>
                <a:latin typeface="Montserrat"/>
                <a:ea typeface="Montserrat"/>
                <a:cs typeface="Montserrat"/>
                <a:sym typeface="Montserrat"/>
              </a:rPr>
              <a:t>books – these are included when searching Books and More so not</a:t>
            </a:r>
            <a:r>
              <a:rPr lang="en-US" sz="1600" baseline="0" dirty="0" smtClean="0">
                <a:solidFill>
                  <a:schemeClr val="dk1"/>
                </a:solidFill>
                <a:highlight>
                  <a:schemeClr val="lt1"/>
                </a:highlight>
                <a:latin typeface="Montserrat"/>
                <a:ea typeface="Montserrat"/>
                <a:cs typeface="Montserrat"/>
                <a:sym typeface="Montserrat"/>
              </a:rPr>
              <a:t> necessary to search separately</a:t>
            </a:r>
            <a:r>
              <a:rPr lang="en-US" sz="1600" dirty="0" smtClean="0">
                <a:solidFill>
                  <a:schemeClr val="dk1"/>
                </a:solidFill>
                <a:highlight>
                  <a:schemeClr val="lt1"/>
                </a:highlight>
                <a:latin typeface="Montserrat"/>
                <a:ea typeface="Montserrat"/>
                <a:cs typeface="Montserrat"/>
                <a:sym typeface="Montserrat"/>
              </a:rPr>
              <a:t>. </a:t>
            </a:r>
            <a:r>
              <a:rPr lang="en-US" sz="1600" dirty="0" smtClean="0">
                <a:solidFill>
                  <a:schemeClr val="dk1"/>
                </a:solidFill>
                <a:highlight>
                  <a:schemeClr val="lt1"/>
                </a:highlight>
                <a:latin typeface="Montserrat"/>
                <a:ea typeface="Montserrat"/>
                <a:cs typeface="Montserrat"/>
                <a:sym typeface="Montserrat"/>
              </a:rPr>
              <a:t>One of the questions</a:t>
            </a:r>
            <a:r>
              <a:rPr lang="en-US" sz="1600" baseline="0" dirty="0" smtClean="0">
                <a:solidFill>
                  <a:schemeClr val="dk1"/>
                </a:solidFill>
                <a:highlight>
                  <a:schemeClr val="lt1"/>
                </a:highlight>
                <a:latin typeface="Montserrat"/>
                <a:ea typeface="Montserrat"/>
                <a:cs typeface="Montserrat"/>
                <a:sym typeface="Montserrat"/>
              </a:rPr>
              <a:t> asked where they would go next if a book wasn’t available in our library and nearly 20% said </a:t>
            </a:r>
            <a:r>
              <a:rPr lang="en-US" sz="1600" baseline="0" dirty="0" err="1" smtClean="0">
                <a:solidFill>
                  <a:schemeClr val="dk1"/>
                </a:solidFill>
                <a:highlight>
                  <a:schemeClr val="lt1"/>
                </a:highlight>
                <a:latin typeface="Montserrat"/>
                <a:ea typeface="Montserrat"/>
                <a:cs typeface="Montserrat"/>
                <a:sym typeface="Montserrat"/>
              </a:rPr>
              <a:t>Jstor</a:t>
            </a:r>
            <a:r>
              <a:rPr lang="en-US" sz="1600" baseline="0" dirty="0" smtClean="0">
                <a:solidFill>
                  <a:schemeClr val="dk1"/>
                </a:solidFill>
                <a:highlight>
                  <a:schemeClr val="lt1"/>
                </a:highlight>
                <a:latin typeface="Montserrat"/>
                <a:ea typeface="Montserrat"/>
                <a:cs typeface="Montserrat"/>
                <a:sym typeface="Montserrat"/>
              </a:rPr>
              <a:t>. The correct answer is E-</a:t>
            </a:r>
            <a:r>
              <a:rPr lang="en-US" sz="1600" baseline="0" dirty="0" err="1" smtClean="0">
                <a:solidFill>
                  <a:schemeClr val="dk1"/>
                </a:solidFill>
                <a:highlight>
                  <a:schemeClr val="lt1"/>
                </a:highlight>
                <a:latin typeface="Montserrat"/>
                <a:ea typeface="Montserrat"/>
                <a:cs typeface="Montserrat"/>
                <a:sym typeface="Montserrat"/>
              </a:rPr>
              <a:t>Zborrow</a:t>
            </a:r>
            <a:r>
              <a:rPr lang="en-US" sz="1600" baseline="0" dirty="0" smtClean="0">
                <a:solidFill>
                  <a:schemeClr val="dk1"/>
                </a:solidFill>
                <a:highlight>
                  <a:schemeClr val="lt1"/>
                </a:highlight>
                <a:latin typeface="Montserrat"/>
                <a:ea typeface="Montserrat"/>
                <a:cs typeface="Montserrat"/>
                <a:sym typeface="Montserrat"/>
              </a:rPr>
              <a:t>, then ILL.</a:t>
            </a:r>
            <a:endParaRPr dirty="0"/>
          </a:p>
        </p:txBody>
      </p:sp>
      <p:sp>
        <p:nvSpPr>
          <p:cNvPr id="239" name="Shape 239"/>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Lastly, I’m  going to highlight some of our finding that relate to what our students had to say about their experience with the NYUAD </a:t>
            </a:r>
            <a:r>
              <a:rPr lang="en-US" sz="1800" b="0" i="0" u="none" strike="noStrike" cap="none" dirty="0" err="1" smtClean="0">
                <a:solidFill>
                  <a:srgbClr val="000000"/>
                </a:solidFill>
                <a:effectLst/>
                <a:latin typeface="Arial"/>
                <a:ea typeface="Arial"/>
                <a:cs typeface="Arial"/>
                <a:sym typeface="Arial"/>
              </a:rPr>
              <a:t>lIbrary</a:t>
            </a:r>
            <a:r>
              <a:rPr lang="en-US" sz="1800" b="0" i="0" u="none" strike="noStrike" cap="none" dirty="0" smtClean="0">
                <a:solidFill>
                  <a:srgbClr val="000000"/>
                </a:solidFill>
                <a:effectLst/>
                <a:latin typeface="Arial"/>
                <a:ea typeface="Arial"/>
                <a:cs typeface="Arial"/>
                <a:sym typeface="Arial"/>
              </a:rPr>
              <a:t>, research skills, and suggestions.</a:t>
            </a:r>
            <a:endParaRPr lang="en-US" b="0" dirty="0" smtClean="0">
              <a:effectLst/>
            </a:endParaRPr>
          </a:p>
          <a:p>
            <a:r>
              <a:rPr lang="en-US" dirty="0" smtClean="0"/>
              <a:t/>
            </a:r>
            <a:br>
              <a:rPr lang="en-US" dirty="0" smtClean="0"/>
            </a:br>
            <a:endParaRPr dirty="0"/>
          </a:p>
        </p:txBody>
      </p:sp>
      <p:sp>
        <p:nvSpPr>
          <p:cNvPr id="248" name="Shape 24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All roads lead to instruction.</a:t>
            </a:r>
            <a:endParaRPr lang="en-US" b="0" dirty="0" smtClean="0">
              <a:effectLst/>
            </a:endParaRPr>
          </a:p>
          <a:p>
            <a:pPr rtl="0" fontAlgn="base"/>
            <a:r>
              <a:rPr lang="en-US" sz="1800" b="0" i="0" u="none" strike="noStrike" cap="none" dirty="0" smtClean="0">
                <a:solidFill>
                  <a:srgbClr val="000000"/>
                </a:solidFill>
                <a:effectLst/>
                <a:latin typeface="Arial"/>
                <a:ea typeface="Arial"/>
                <a:cs typeface="Arial"/>
                <a:sym typeface="Arial"/>
              </a:rPr>
              <a:t>Promote Google Scholar. Stop ignoring it. Incorporate it into library instruction.</a:t>
            </a:r>
          </a:p>
          <a:p>
            <a:pPr rtl="0" fontAlgn="base"/>
            <a:r>
              <a:rPr lang="en-US" sz="1800" b="0" i="0" u="none" strike="noStrike" cap="none" dirty="0" smtClean="0">
                <a:solidFill>
                  <a:srgbClr val="000000"/>
                </a:solidFill>
                <a:effectLst/>
                <a:latin typeface="Arial"/>
                <a:ea typeface="Arial"/>
                <a:cs typeface="Arial"/>
                <a:sym typeface="Arial"/>
              </a:rPr>
              <a:t>Create video tutorials. We have been trying to make videos for years. NYU Libraries is a huge organization so we’re always waiting for the next website redesign or catalog upgrade. We need to find alternative solutions for making suitable videos.</a:t>
            </a:r>
          </a:p>
          <a:p>
            <a:pPr rtl="0" fontAlgn="base"/>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Provide instructions on printing, scanning, copying. Create flowcharts for the research process. While we, as librarians, know that there is not a one size fits all research process flowchart, we could add some visual guides to our </a:t>
            </a:r>
            <a:r>
              <a:rPr lang="en-US" sz="1800" b="0" i="0" u="none" strike="noStrike" cap="none" dirty="0" err="1" smtClean="0">
                <a:solidFill>
                  <a:srgbClr val="000000"/>
                </a:solidFill>
                <a:effectLst/>
                <a:latin typeface="Arial"/>
                <a:ea typeface="Arial"/>
                <a:cs typeface="Arial"/>
                <a:sym typeface="Arial"/>
              </a:rPr>
              <a:t>librguides</a:t>
            </a:r>
            <a:r>
              <a:rPr lang="en-US" sz="1800" b="0" i="0" u="none" strike="noStrike" cap="none" dirty="0" smtClean="0">
                <a:solidFill>
                  <a:srgbClr val="000000"/>
                </a:solidFill>
                <a:effectLst/>
                <a:latin typeface="Arial"/>
                <a:ea typeface="Arial"/>
                <a:cs typeface="Arial"/>
                <a:sym typeface="Arial"/>
              </a:rPr>
              <a:t> or create print handouts.</a:t>
            </a:r>
          </a:p>
          <a:p>
            <a:pPr rtl="0" fontAlgn="base"/>
            <a:r>
              <a:rPr lang="en-US" sz="1800" b="0" i="0" u="none" strike="noStrike" cap="none" dirty="0" smtClean="0">
                <a:solidFill>
                  <a:srgbClr val="000000"/>
                </a:solidFill>
                <a:effectLst/>
                <a:latin typeface="Arial"/>
                <a:ea typeface="Arial"/>
                <a:cs typeface="Arial"/>
                <a:sym typeface="Arial"/>
              </a:rPr>
              <a:t/>
            </a:r>
            <a:br>
              <a:rPr lang="en-US" sz="1800" b="0" i="0" u="none" strike="noStrike" cap="none" dirty="0" smtClean="0">
                <a:solidFill>
                  <a:srgbClr val="000000"/>
                </a:solidFill>
                <a:effectLst/>
                <a:latin typeface="Arial"/>
                <a:ea typeface="Arial"/>
                <a:cs typeface="Arial"/>
                <a:sym typeface="Arial"/>
              </a:rPr>
            </a:br>
            <a:endParaRPr lang="en-US" sz="1800" b="0" i="0" u="none" strike="noStrike" cap="none" dirty="0" smtClean="0">
              <a:solidFill>
                <a:srgbClr val="000000"/>
              </a:solidFill>
              <a:effectLst/>
              <a:latin typeface="Arial"/>
              <a:ea typeface="Arial"/>
              <a:cs typeface="Arial"/>
              <a:sym typeface="Arial"/>
            </a:endParaRPr>
          </a:p>
          <a:p>
            <a:pPr rtl="0" fontAlgn="base"/>
            <a:r>
              <a:rPr lang="en-US" sz="1800" b="0" i="0" u="none" strike="noStrike" cap="none" dirty="0" smtClean="0">
                <a:solidFill>
                  <a:srgbClr val="000000"/>
                </a:solidFill>
                <a:effectLst/>
                <a:latin typeface="Arial"/>
                <a:ea typeface="Arial"/>
                <a:cs typeface="Arial"/>
                <a:sym typeface="Arial"/>
              </a:rPr>
              <a:t>Offer major-specific workshops. I’m not going to lie I have an issue with the workshop suggestion. As the </a:t>
            </a:r>
            <a:r>
              <a:rPr lang="en-US" sz="1800" b="0" i="0" u="none" strike="noStrike" cap="none" dirty="0" err="1" smtClean="0">
                <a:solidFill>
                  <a:srgbClr val="000000"/>
                </a:solidFill>
                <a:effectLst/>
                <a:latin typeface="Arial"/>
                <a:ea typeface="Arial"/>
                <a:cs typeface="Arial"/>
                <a:sym typeface="Arial"/>
              </a:rPr>
              <a:t>coordintor</a:t>
            </a:r>
            <a:r>
              <a:rPr lang="en-US" sz="1800" b="0" i="0" u="none" strike="noStrike" cap="none" dirty="0" smtClean="0">
                <a:solidFill>
                  <a:srgbClr val="000000"/>
                </a:solidFill>
                <a:effectLst/>
                <a:latin typeface="Arial"/>
                <a:ea typeface="Arial"/>
                <a:cs typeface="Arial"/>
                <a:sym typeface="Arial"/>
              </a:rPr>
              <a:t> of instruction, I see our workshop stats--they are </a:t>
            </a:r>
            <a:r>
              <a:rPr lang="en-US" sz="1800" b="0" i="0" u="none" strike="noStrike" cap="none" dirty="0" err="1" smtClean="0">
                <a:solidFill>
                  <a:srgbClr val="000000"/>
                </a:solidFill>
                <a:effectLst/>
                <a:latin typeface="Arial"/>
                <a:ea typeface="Arial"/>
                <a:cs typeface="Arial"/>
                <a:sym typeface="Arial"/>
              </a:rPr>
              <a:t>schockling</a:t>
            </a:r>
            <a:r>
              <a:rPr lang="en-US" sz="1800" b="0" i="0" u="none" strike="noStrike" cap="none" dirty="0" smtClean="0">
                <a:solidFill>
                  <a:srgbClr val="000000"/>
                </a:solidFill>
                <a:effectLst/>
                <a:latin typeface="Arial"/>
                <a:ea typeface="Arial"/>
                <a:cs typeface="Arial"/>
                <a:sym typeface="Arial"/>
              </a:rPr>
              <a:t> low, but I don’t think that’s a bad thing. For a campus of 1000 students, we have well over 100 instruction sessions a year. SO our students are seeing us. </a:t>
            </a:r>
          </a:p>
          <a:p>
            <a:pPr rtl="0" fontAlgn="base"/>
            <a:r>
              <a:rPr lang="en-US" sz="1800" b="0" i="0" u="none" strike="noStrike" cap="none" dirty="0" smtClean="0">
                <a:solidFill>
                  <a:srgbClr val="000000"/>
                </a:solidFill>
                <a:effectLst/>
                <a:latin typeface="Arial"/>
                <a:ea typeface="Arial"/>
                <a:cs typeface="Arial"/>
                <a:sym typeface="Arial"/>
              </a:rPr>
              <a:t>Create a flow chart of where to go for help with what issues.</a:t>
            </a:r>
          </a:p>
          <a:p>
            <a:pPr marL="0" lvl="0" indent="0" rtl="0">
              <a:spcBef>
                <a:spcPts val="0"/>
              </a:spcBef>
              <a:spcAft>
                <a:spcPts val="0"/>
              </a:spcAft>
              <a:buNone/>
            </a:pPr>
            <a:endParaRPr dirty="0"/>
          </a:p>
        </p:txBody>
      </p:sp>
      <p:sp>
        <p:nvSpPr>
          <p:cNvPr id="260" name="Shape 260"/>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800" b="0" i="0" u="none" strike="noStrike" cap="none" dirty="0" smtClean="0">
                <a:solidFill>
                  <a:srgbClr val="000000"/>
                </a:solidFill>
                <a:effectLst/>
                <a:latin typeface="Arial"/>
                <a:ea typeface="Arial"/>
                <a:cs typeface="Arial"/>
                <a:sym typeface="Arial"/>
              </a:rPr>
              <a:t>Collaborate with Writing Faculty. Librarians who work closely with their writing faculty member have better results in the classroom. </a:t>
            </a:r>
            <a:endParaRPr lang="en-US" sz="1800" b="0" i="0" u="none" strike="noStrike" cap="none" dirty="0">
              <a:solidFill>
                <a:srgbClr val="000000"/>
              </a:solidFill>
              <a:effectLst/>
              <a:latin typeface="Arial"/>
              <a:ea typeface="Arial"/>
              <a:cs typeface="Arial"/>
              <a:sym typeface="Arial"/>
            </a:endParaRPr>
          </a:p>
        </p:txBody>
      </p:sp>
      <p:sp>
        <p:nvSpPr>
          <p:cNvPr id="302" name="Shape 302"/>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MH</a:t>
            </a:r>
            <a:endParaRPr dirty="0"/>
          </a:p>
        </p:txBody>
      </p:sp>
      <p:sp>
        <p:nvSpPr>
          <p:cNvPr id="312" name="Shape 312"/>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MH</a:t>
            </a:r>
            <a:endParaRPr dirty="0"/>
          </a:p>
        </p:txBody>
      </p:sp>
      <p:sp>
        <p:nvSpPr>
          <p:cNvPr id="320" name="Shape 320"/>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Suggests</a:t>
            </a:r>
            <a:r>
              <a:rPr lang="en-US" baseline="0" dirty="0" smtClean="0"/>
              <a:t> a need to review, as this skill was discussed during the student’s tenure.</a:t>
            </a:r>
            <a:endParaRPr lang="en-US" dirty="0" smtClean="0"/>
          </a:p>
          <a:p>
            <a:pPr marL="0" lvl="0" indent="0" rtl="0">
              <a:spcBef>
                <a:spcPts val="0"/>
              </a:spcBef>
              <a:spcAft>
                <a:spcPts val="0"/>
              </a:spcAft>
              <a:buNone/>
            </a:pPr>
            <a:endParaRPr dirty="0"/>
          </a:p>
        </p:txBody>
      </p:sp>
      <p:sp>
        <p:nvSpPr>
          <p:cNvPr id="328" name="Shape 328"/>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BDL</a:t>
            </a:r>
          </a:p>
          <a:p>
            <a:pPr marL="0" lvl="0" indent="0">
              <a:spcBef>
                <a:spcPts val="0"/>
              </a:spcBef>
              <a:spcAft>
                <a:spcPts val="0"/>
              </a:spcAft>
              <a:buNone/>
            </a:pPr>
            <a:r>
              <a:rPr lang="en-US" dirty="0" smtClean="0"/>
              <a:t>Research</a:t>
            </a:r>
            <a:r>
              <a:rPr lang="en-US" baseline="0" dirty="0" smtClean="0"/>
              <a:t> informing practice. Closing and continuing the loop.</a:t>
            </a:r>
            <a:endParaRPr dirty="0"/>
          </a:p>
        </p:txBody>
      </p:sp>
      <p:sp>
        <p:nvSpPr>
          <p:cNvPr id="336" name="Shape 336"/>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MH ask if there are questions. Our </a:t>
            </a:r>
            <a:r>
              <a:rPr lang="en-US" smtClean="0"/>
              <a:t>next question?</a:t>
            </a:r>
            <a:endParaRPr dirty="0"/>
          </a:p>
        </p:txBody>
      </p:sp>
      <p:sp>
        <p:nvSpPr>
          <p:cNvPr id="353" name="Shape 353"/>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Students</a:t>
            </a:r>
            <a:r>
              <a:rPr lang="en-US" baseline="0" dirty="0" smtClean="0"/>
              <a:t> </a:t>
            </a:r>
            <a:r>
              <a:rPr lang="en-US" baseline="0" dirty="0" smtClean="0"/>
              <a:t>come from over 110 countries.</a:t>
            </a:r>
          </a:p>
          <a:p>
            <a:pPr marL="0" lvl="0" indent="0">
              <a:spcBef>
                <a:spcPts val="0"/>
              </a:spcBef>
              <a:spcAft>
                <a:spcPts val="0"/>
              </a:spcAft>
              <a:buNone/>
            </a:pPr>
            <a:r>
              <a:rPr lang="en-US" baseline="0" dirty="0" smtClean="0"/>
              <a:t>Emiratis </a:t>
            </a:r>
            <a:r>
              <a:rPr lang="en-US" baseline="0" dirty="0" smtClean="0"/>
              <a:t>(UAE Nationals) largest </a:t>
            </a:r>
            <a:r>
              <a:rPr lang="en-US" baseline="0" dirty="0" smtClean="0"/>
              <a:t>group at 13% followed by US, UK, Pakistanis, Indians, South Koreans, Egyptians, Australians.</a:t>
            </a:r>
          </a:p>
        </p:txBody>
      </p:sp>
      <p:sp>
        <p:nvSpPr>
          <p:cNvPr id="54" name="Shape 54"/>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aseline="0" dirty="0" smtClean="0"/>
              <a:t>BDL start</a:t>
            </a:r>
          </a:p>
          <a:p>
            <a:pPr rtl="0"/>
            <a:r>
              <a:rPr lang="en-US" sz="1800" b="0" i="0" u="none" strike="noStrike" cap="none" dirty="0" smtClean="0">
                <a:solidFill>
                  <a:srgbClr val="000000"/>
                </a:solidFill>
                <a:effectLst/>
                <a:latin typeface="Arial"/>
                <a:ea typeface="Arial"/>
                <a:cs typeface="Arial"/>
                <a:sym typeface="Arial"/>
              </a:rPr>
              <a:t>My name is </a:t>
            </a:r>
            <a:r>
              <a:rPr lang="en-US" sz="1800" b="0" i="0" u="none" strike="noStrike" cap="none" dirty="0" err="1" smtClean="0">
                <a:solidFill>
                  <a:srgbClr val="000000"/>
                </a:solidFill>
                <a:effectLst/>
                <a:latin typeface="Arial"/>
                <a:ea typeface="Arial"/>
                <a:cs typeface="Arial"/>
                <a:sym typeface="Arial"/>
              </a:rPr>
              <a:t>Meggan</a:t>
            </a:r>
            <a:r>
              <a:rPr lang="en-US" sz="1800" b="0" i="0" u="none" strike="noStrike" cap="none" dirty="0" smtClean="0">
                <a:solidFill>
                  <a:srgbClr val="000000"/>
                </a:solidFill>
                <a:effectLst/>
                <a:latin typeface="Arial"/>
                <a:ea typeface="Arial"/>
                <a:cs typeface="Arial"/>
                <a:sym typeface="Arial"/>
              </a:rPr>
              <a:t> </a:t>
            </a:r>
            <a:r>
              <a:rPr lang="en-US" sz="1800" b="0" i="0" u="none" strike="noStrike" cap="none" dirty="0" err="1" smtClean="0">
                <a:solidFill>
                  <a:srgbClr val="000000"/>
                </a:solidFill>
                <a:effectLst/>
                <a:latin typeface="Arial"/>
                <a:ea typeface="Arial"/>
                <a:cs typeface="Arial"/>
                <a:sym typeface="Arial"/>
              </a:rPr>
              <a:t>Houlihan</a:t>
            </a:r>
            <a:r>
              <a:rPr lang="en-US" sz="1800" b="0" i="0" u="none" strike="noStrike" cap="none" dirty="0" smtClean="0">
                <a:solidFill>
                  <a:srgbClr val="000000"/>
                </a:solidFill>
                <a:effectLst/>
                <a:latin typeface="Arial"/>
                <a:ea typeface="Arial"/>
                <a:cs typeface="Arial"/>
                <a:sym typeface="Arial"/>
              </a:rPr>
              <a:t>, and I am the Arts Librarian and Coordinator of Library Instruction and Student Programs. I have been working at the NYUAD Library for four years. </a:t>
            </a:r>
            <a:endParaRPr lang="en-US" b="0" dirty="0" smtClean="0">
              <a:effectLst/>
            </a:endParaRPr>
          </a:p>
        </p:txBody>
      </p:sp>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71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10 </a:t>
            </a:r>
            <a:r>
              <a:rPr lang="en-US" dirty="0" smtClean="0"/>
              <a:t>Librarians</a:t>
            </a:r>
          </a:p>
          <a:p>
            <a:pPr marL="0" lvl="0" indent="0" rtl="0">
              <a:spcBef>
                <a:spcPts val="0"/>
              </a:spcBef>
              <a:spcAft>
                <a:spcPts val="0"/>
              </a:spcAft>
              <a:buNone/>
            </a:pPr>
            <a:r>
              <a:rPr lang="en-US" dirty="0" smtClean="0"/>
              <a:t>60,000 print books, access to over 4 million</a:t>
            </a:r>
            <a:r>
              <a:rPr lang="en-US" baseline="0" dirty="0" smtClean="0"/>
              <a:t> books from New York and </a:t>
            </a:r>
            <a:r>
              <a:rPr lang="en-US" baseline="0" dirty="0" smtClean="0"/>
              <a:t>ILL.</a:t>
            </a:r>
          </a:p>
          <a:p>
            <a:pPr marL="0" lvl="0" indent="0" rtl="0">
              <a:spcBef>
                <a:spcPts val="0"/>
              </a:spcBef>
              <a:spcAft>
                <a:spcPts val="0"/>
              </a:spcAft>
              <a:buNone/>
            </a:pPr>
            <a:r>
              <a:rPr lang="en-US" baseline="0" dirty="0" smtClean="0"/>
              <a:t>Over 1.5 million </a:t>
            </a:r>
            <a:r>
              <a:rPr lang="en-US" baseline="0" dirty="0" err="1" smtClean="0"/>
              <a:t>ebooks</a:t>
            </a:r>
            <a:r>
              <a:rPr lang="en-US" baseline="0" dirty="0" smtClean="0"/>
              <a:t> and 100,000 </a:t>
            </a:r>
            <a:r>
              <a:rPr lang="en-US" baseline="0" dirty="0" err="1" smtClean="0"/>
              <a:t>ejournals</a:t>
            </a:r>
            <a:endParaRPr lang="en-US" baseline="0" dirty="0" smtClean="0"/>
          </a:p>
          <a:p>
            <a:pPr marL="0" lvl="0" indent="0" rtl="0">
              <a:spcBef>
                <a:spcPts val="0"/>
              </a:spcBef>
              <a:spcAft>
                <a:spcPts val="0"/>
              </a:spcAft>
              <a:buNone/>
            </a:pPr>
            <a:r>
              <a:rPr lang="en-US" baseline="0" dirty="0" smtClean="0"/>
              <a:t>About 80 print periodicals</a:t>
            </a:r>
            <a:endParaRPr lang="en-US" baseline="0" dirty="0" smtClean="0"/>
          </a:p>
          <a:p>
            <a:pPr marL="0" lvl="0" indent="0" rtl="0">
              <a:spcBef>
                <a:spcPts val="0"/>
              </a:spcBef>
              <a:spcAft>
                <a:spcPts val="0"/>
              </a:spcAft>
              <a:buNone/>
            </a:pPr>
            <a:endParaRPr lang="en-US" baseline="0" dirty="0" smtClean="0"/>
          </a:p>
          <a:p>
            <a:pPr rtl="0"/>
            <a:r>
              <a:rPr lang="en-US" baseline="0" dirty="0" smtClean="0"/>
              <a:t>MH: </a:t>
            </a:r>
            <a:r>
              <a:rPr lang="en-US" sz="1800" b="0" i="0" u="none" strike="noStrike" cap="none" dirty="0" smtClean="0">
                <a:solidFill>
                  <a:srgbClr val="000000"/>
                </a:solidFill>
                <a:effectLst/>
                <a:latin typeface="Arial"/>
                <a:ea typeface="Arial"/>
                <a:cs typeface="Arial"/>
                <a:sym typeface="Arial"/>
              </a:rPr>
              <a:t>MH: Beth has been with the NYUAD Library for </a:t>
            </a:r>
            <a:r>
              <a:rPr lang="en-US" sz="1800" b="0" i="0" u="none" strike="noStrike" cap="none" dirty="0" smtClean="0">
                <a:solidFill>
                  <a:srgbClr val="000000"/>
                </a:solidFill>
                <a:effectLst/>
                <a:latin typeface="Arial"/>
                <a:ea typeface="Arial"/>
                <a:cs typeface="Arial"/>
                <a:sym typeface="Arial"/>
              </a:rPr>
              <a:t>eight </a:t>
            </a:r>
            <a:r>
              <a:rPr lang="en-US" sz="1800" b="0" i="0" u="none" strike="noStrike" cap="none" dirty="0" smtClean="0">
                <a:solidFill>
                  <a:srgbClr val="000000"/>
                </a:solidFill>
                <a:effectLst/>
                <a:latin typeface="Arial"/>
                <a:ea typeface="Arial"/>
                <a:cs typeface="Arial"/>
                <a:sym typeface="Arial"/>
              </a:rPr>
              <a:t>years, and like I said earlier, I have been there for four years. We realize that we are in such a unique position, as do many faculty at NYUAD. There is a lot of research conducted on campus, especially related to language. There is also a tradition of conducting research using mixed methods in the library. </a:t>
            </a:r>
            <a:r>
              <a:rPr lang="en-US" sz="1800" b="0" i="0" u="none" strike="noStrike" cap="none" dirty="0" err="1" smtClean="0">
                <a:solidFill>
                  <a:srgbClr val="000000"/>
                </a:solidFill>
                <a:effectLst/>
                <a:latin typeface="Arial"/>
                <a:ea typeface="Arial"/>
                <a:cs typeface="Arial"/>
                <a:sym typeface="Arial"/>
              </a:rPr>
              <a:t>SOme</a:t>
            </a:r>
            <a:r>
              <a:rPr lang="en-US" sz="1800" b="0" i="0" u="none" strike="noStrike" cap="none" dirty="0" smtClean="0">
                <a:solidFill>
                  <a:srgbClr val="000000"/>
                </a:solidFill>
                <a:effectLst/>
                <a:latin typeface="Arial"/>
                <a:ea typeface="Arial"/>
                <a:cs typeface="Arial"/>
                <a:sym typeface="Arial"/>
              </a:rPr>
              <a:t> topics include views on intellectual property, definition of a library, and various skills tests. </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So here we are, two librarians, who serve a diverse population and are interested in research. We decided that we wanted to gain a better understanding our student body and skill level. Often times, librarians will make general statements such as students have a hard time mastering this skill, or students do not fully comprehend topics such as academic integrity, or this specific group of students, such as international students, lacks information literacy skills. Beth and I decided to actually measure what our student know and don’t know in order to better tailor our instruction program to meet our students needs. </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This is especially important since I was hired to create a library instruction program, rather than a smattering of one-shot sessions. During the first five years, the emphasis was on getting books in the library, the internet working, and various us projects that literally kept the door open and running.</a:t>
            </a:r>
            <a:endParaRPr lang="en-US" b="0" dirty="0" smtClean="0">
              <a:effectLst/>
            </a:endParaRPr>
          </a:p>
        </p:txBody>
      </p:sp>
      <p:sp>
        <p:nvSpPr>
          <p:cNvPr id="62" name="Shape 62"/>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Beth and I had two research questions:</a:t>
            </a:r>
            <a:endParaRPr lang="en-US" b="0" dirty="0" smtClean="0">
              <a:effectLst/>
            </a:endParaRPr>
          </a:p>
          <a:p>
            <a:pPr rtl="0" fontAlgn="base"/>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How can tiered library instruction programs impact international students’ learning, research skills, and overall library experience?</a:t>
            </a:r>
          </a:p>
          <a:p>
            <a:pPr rtl="0" fontAlgn="base"/>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What is the skill level of international students at a diverse institution?</a:t>
            </a:r>
          </a:p>
          <a:p>
            <a:pPr rtl="0"/>
            <a:r>
              <a:rPr lang="en-US" sz="1800" b="0" i="0" u="none" strike="noStrike" cap="none" dirty="0" smtClean="0">
                <a:solidFill>
                  <a:srgbClr val="000000"/>
                </a:solidFill>
                <a:effectLst/>
                <a:latin typeface="Arial"/>
                <a:ea typeface="Arial"/>
                <a:cs typeface="Arial"/>
                <a:sym typeface="Arial"/>
              </a:rPr>
              <a:t>In order to investigate these questions, we decided a mixed method study would be the best approach. </a:t>
            </a:r>
            <a:endParaRPr lang="en-US" b="0" dirty="0" smtClean="0">
              <a:effectLst/>
            </a:endParaRPr>
          </a:p>
          <a:p>
            <a:r>
              <a:rPr lang="en-US" dirty="0" smtClean="0"/>
              <a:t/>
            </a:r>
            <a:br>
              <a:rPr lang="en-US" dirty="0" smtClean="0"/>
            </a:br>
            <a:endParaRPr dirty="0"/>
          </a:p>
        </p:txBody>
      </p:sp>
      <p:sp>
        <p:nvSpPr>
          <p:cNvPr id="73" name="Shape 73"/>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Before we jump into our research project. We would like to hear a little about your experiences with conducting research on your student body. Who has used research to inform your practice? </a:t>
            </a:r>
            <a:endParaRPr lang="en-US" b="0" dirty="0" smtClean="0">
              <a:effectLst/>
            </a:endParaRPr>
          </a:p>
        </p:txBody>
      </p:sp>
      <p:sp>
        <p:nvSpPr>
          <p:cNvPr id="81" name="Shape 81"/>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There were two major facets to our EXPLORATORY study--a skills test and focus group.</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Our quiz was based on a Claremont Colleges study that assessed the IL skills of first-year students. Our goal was to adjust the quiz so it had some higher level IL questions and distribute to first, second, third, and fourth year students. The quiz had 15 closed questions and 5 open.</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All open ended questions were coded in </a:t>
            </a:r>
            <a:r>
              <a:rPr lang="en-US" sz="1800" b="0" i="0" u="none" strike="noStrike" cap="none" dirty="0" err="1" smtClean="0">
                <a:solidFill>
                  <a:srgbClr val="000000"/>
                </a:solidFill>
                <a:effectLst/>
                <a:latin typeface="Arial"/>
                <a:ea typeface="Arial"/>
                <a:cs typeface="Arial"/>
                <a:sym typeface="Arial"/>
              </a:rPr>
              <a:t>Atlas.ti</a:t>
            </a:r>
            <a:r>
              <a:rPr lang="en-US" sz="1800" b="0" i="0" u="none" strike="noStrike" cap="none" dirty="0" smtClean="0">
                <a:solidFill>
                  <a:srgbClr val="000000"/>
                </a:solidFill>
                <a:effectLst/>
                <a:latin typeface="Arial"/>
                <a:ea typeface="Arial"/>
                <a:cs typeface="Arial"/>
                <a:sym typeface="Arial"/>
              </a:rPr>
              <a:t> to identify themes. We also created a rubric to assess some questions, and we held many norming sessions--a lot was just learned from those norming sessions.</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We wanted to hold four focus groups, again based on academic year to tease out more information from our student body.</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Focus groups best practices</a:t>
            </a:r>
            <a:endParaRPr lang="en-US" b="0" dirty="0" smtClean="0">
              <a:effectLst/>
            </a:endParaRPr>
          </a:p>
          <a:p>
            <a:pPr rtl="0"/>
            <a:r>
              <a:rPr lang="en-US" b="0" dirty="0" smtClean="0">
                <a:effectLst/>
              </a:rPr>
              <a:t/>
            </a:r>
            <a:br>
              <a:rPr lang="en-US" b="0" dirty="0" smtClean="0">
                <a:effectLst/>
              </a:rPr>
            </a:br>
            <a:r>
              <a:rPr lang="en-US" sz="1800" b="0" i="0" u="none" strike="noStrike" cap="none" dirty="0" smtClean="0">
                <a:solidFill>
                  <a:srgbClr val="000000"/>
                </a:solidFill>
                <a:effectLst/>
                <a:latin typeface="Arial"/>
                <a:ea typeface="Arial"/>
                <a:cs typeface="Arial"/>
                <a:sym typeface="Arial"/>
              </a:rPr>
              <a:t>Finally, I would like to note that this study was approved by our Institutional Review Board, IRB. I believe it’s called Ethics Board in the UK. So all of data was kept confidential.</a:t>
            </a:r>
            <a:endParaRPr lang="en-US" b="0" dirty="0" smtClean="0">
              <a:effectLst/>
            </a:endParaRPr>
          </a:p>
          <a:p>
            <a:r>
              <a:rPr lang="en-US" b="0" dirty="0" smtClean="0">
                <a:effectLst/>
              </a:rPr>
              <a:t/>
            </a:r>
            <a:br>
              <a:rPr lang="en-US" b="0" dirty="0" smtClean="0">
                <a:effectLst/>
              </a:rPr>
            </a:br>
            <a:r>
              <a:rPr lang="en-US" baseline="0" dirty="0" smtClean="0"/>
              <a:t>Our study included multiple students from the US, UAE, UK, China and a student from at least one country on every continent.</a:t>
            </a:r>
            <a:endParaRPr lang="en-US" dirty="0" smtClean="0"/>
          </a:p>
          <a:p>
            <a:pPr marL="0" lvl="0" indent="0" rtl="0">
              <a:spcBef>
                <a:spcPts val="0"/>
              </a:spcBef>
              <a:spcAft>
                <a:spcPts val="0"/>
              </a:spcAft>
              <a:buNone/>
            </a:pPr>
            <a:endParaRPr dirty="0"/>
          </a:p>
        </p:txBody>
      </p:sp>
      <p:sp>
        <p:nvSpPr>
          <p:cNvPr id="90" name="Shape 90"/>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MH</a:t>
            </a:r>
          </a:p>
          <a:p>
            <a:pPr marL="0" lvl="0" indent="0" rtl="0">
              <a:spcBef>
                <a:spcPts val="0"/>
              </a:spcBef>
              <a:spcAft>
                <a:spcPts val="0"/>
              </a:spcAft>
              <a:buNone/>
            </a:pPr>
            <a:r>
              <a:rPr lang="en-US" dirty="0" smtClean="0"/>
              <a:t>Very </a:t>
            </a:r>
            <a:r>
              <a:rPr lang="en-US" dirty="0" smtClean="0"/>
              <a:t>specific skills-based </a:t>
            </a:r>
            <a:r>
              <a:rPr lang="en-US" dirty="0" smtClean="0"/>
              <a:t>questions. Open-ended</a:t>
            </a:r>
            <a:r>
              <a:rPr lang="en-US" baseline="0" dirty="0" smtClean="0"/>
              <a:t> questions were also coded.</a:t>
            </a:r>
            <a:endParaRPr dirty="0"/>
          </a:p>
        </p:txBody>
      </p:sp>
      <p:sp>
        <p:nvSpPr>
          <p:cNvPr id="101" name="Shape 101"/>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800" b="0" i="0" u="none" strike="noStrike" cap="none" dirty="0" smtClean="0">
                <a:solidFill>
                  <a:srgbClr val="000000"/>
                </a:solidFill>
                <a:effectLst/>
                <a:latin typeface="Arial"/>
                <a:ea typeface="Arial"/>
                <a:cs typeface="Arial"/>
                <a:sym typeface="Arial"/>
              </a:rPr>
              <a:t>MH: Here are several of the focus group questions. We had a standard list of questions we asked each group, but we did allow the conversations to drift wherever the students wanted them to go. We learned a lot about the temperature of the library, which seats are particularly comfortable, and other useful information. </a:t>
            </a:r>
            <a:endParaRPr lang="en-US" b="0" dirty="0" smtClean="0">
              <a:effectLst/>
            </a:endParaRPr>
          </a:p>
        </p:txBody>
      </p:sp>
      <p:sp>
        <p:nvSpPr>
          <p:cNvPr id="109" name="Shape 109"/>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9144" y="0"/>
            <a:ext cx="9153144" cy="5143500"/>
          </a:xfrm>
          <a:prstGeom prst="rect">
            <a:avLst/>
          </a:prstGeom>
          <a:noFill/>
          <a:ln>
            <a:noFill/>
          </a:ln>
        </p:spPr>
        <p:txBody>
          <a:bodyPr spcFirstLastPara="1" wrap="square" lIns="91425" tIns="91425" rIns="91425" bIns="91425" anchor="t" anchorCtr="0"/>
          <a:lstStyle>
            <a:lvl1pPr marL="342900" marR="0" lvl="0" indent="-342900" algn="l" rtl="0">
              <a:spcBef>
                <a:spcPts val="480"/>
              </a:spcBef>
              <a:spcAft>
                <a:spcPts val="0"/>
              </a:spcAft>
              <a:buSzPts val="1400"/>
              <a:buNone/>
              <a:defRPr sz="2400" b="0" i="0" u="none" strike="noStrike" cap="none">
                <a:solidFill>
                  <a:schemeClr val="dk1"/>
                </a:solidFill>
                <a:latin typeface="Arial"/>
                <a:ea typeface="Arial"/>
                <a:cs typeface="Arial"/>
                <a:sym typeface="Arial"/>
              </a:defRPr>
            </a:lvl1pPr>
            <a:lvl2pPr marL="628650" marR="0" lvl="1" indent="-17145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085850" marR="0" lvl="2" indent="-17145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228600" algn="l" rtl="0">
              <a:spcBef>
                <a:spcPts val="28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4pPr>
            <a:lvl5pPr marL="2114550" marR="0" lvl="4" indent="-285750" algn="l" rtl="0">
              <a:spcBef>
                <a:spcPts val="28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227758" y="1532444"/>
            <a:ext cx="3637261" cy="1811289"/>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3000" b="1" i="0" u="none" strike="noStrike" cap="none">
                <a:solidFill>
                  <a:schemeClr val="lt1"/>
                </a:solidFill>
                <a:latin typeface="Arial"/>
                <a:ea typeface="Arial"/>
                <a:cs typeface="Arial"/>
                <a:sym typeface="Arial"/>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spcBef>
                <a:spcPts val="280"/>
              </a:spcBef>
              <a:spcAft>
                <a:spcPts val="0"/>
              </a:spcAft>
              <a:buClr>
                <a:schemeClr val="lt1"/>
              </a:buClr>
              <a:buSzPts val="1400"/>
              <a:buFont typeface="Courier New"/>
              <a:buChar char="o"/>
              <a:defRPr sz="1400" b="0" i="0" u="none" strike="noStrike" cap="none">
                <a:solidFill>
                  <a:schemeClr val="lt1"/>
                </a:solidFill>
                <a:latin typeface="Arial"/>
                <a:ea typeface="Arial"/>
                <a:cs typeface="Arial"/>
                <a:sym typeface="Arial"/>
              </a:defRPr>
            </a:lvl4pPr>
            <a:lvl5pPr marL="2286000" marR="0" lvl="4"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body" idx="3"/>
          </p:nvPr>
        </p:nvSpPr>
        <p:spPr>
          <a:xfrm>
            <a:off x="227018" y="3718898"/>
            <a:ext cx="1783159" cy="3619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000" b="0" i="0" u="none" strike="noStrike" cap="none">
                <a:solidFill>
                  <a:srgbClr val="FFFFFF"/>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501798" y="1583857"/>
            <a:ext cx="3810900" cy="31311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000" b="1" i="0" u="none" strike="noStrike" cap="none">
                <a:solidFill>
                  <a:schemeClr val="dk1"/>
                </a:solidFill>
                <a:latin typeface="Arial"/>
                <a:ea typeface="Arial"/>
                <a:cs typeface="Arial"/>
                <a:sym typeface="Arial"/>
              </a:defRPr>
            </a:lvl1pPr>
            <a:lvl2pPr marL="914400" marR="0" lvl="1" indent="-317500" algn="l" rtl="0">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4pPr>
            <a:lvl5pPr marL="2286000" marR="0" lvl="4" indent="-317500" algn="l" rtl="0">
              <a:spcBef>
                <a:spcPts val="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body" idx="2"/>
          </p:nvPr>
        </p:nvSpPr>
        <p:spPr>
          <a:xfrm>
            <a:off x="4672577" y="712599"/>
            <a:ext cx="4480500" cy="4431000"/>
          </a:xfrm>
          <a:prstGeom prst="rect">
            <a:avLst/>
          </a:prstGeom>
          <a:noFill/>
          <a:ln>
            <a:noFill/>
          </a:ln>
        </p:spPr>
        <p:txBody>
          <a:bodyPr spcFirstLastPara="1" wrap="square" lIns="91425" tIns="91425" rIns="91425" bIns="91425" anchor="ctr" anchorCtr="0"/>
          <a:lstStyle>
            <a:lvl1pPr marL="457200" marR="0" lvl="0" indent="-228600" algn="ctr" rtl="0">
              <a:spcBef>
                <a:spcPts val="600"/>
              </a:spcBef>
              <a:spcAft>
                <a:spcPts val="0"/>
              </a:spcAft>
              <a:buSzPts val="1400"/>
              <a:buNone/>
              <a:defRPr sz="3000" b="1"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body" idx="3"/>
          </p:nvPr>
        </p:nvSpPr>
        <p:spPr>
          <a:xfrm>
            <a:off x="6176717" y="228989"/>
            <a:ext cx="2740800" cy="265200"/>
          </a:xfrm>
          <a:prstGeom prst="rect">
            <a:avLst/>
          </a:prstGeom>
          <a:noFill/>
          <a:ln>
            <a:noFill/>
          </a:ln>
        </p:spPr>
        <p:txBody>
          <a:bodyPr spcFirstLastPara="1" wrap="square" lIns="91425" tIns="91425" rIns="91425" bIns="91425" anchor="t" anchorCtr="0"/>
          <a:lstStyle>
            <a:lvl1pPr marL="457200" marR="0" lvl="0" indent="-228600" algn="r" rtl="0">
              <a:spcBef>
                <a:spcPts val="0"/>
              </a:spcBef>
              <a:spcAft>
                <a:spcPts val="0"/>
              </a:spcAft>
              <a:buSzPts val="1400"/>
              <a:buNone/>
              <a:defRPr sz="1400" b="1" i="0" u="none" strike="noStrike" cap="none">
                <a:solidFill>
                  <a:schemeClr val="lt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Courier New"/>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Noto Sans Symbols"/>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457200" y="4767262"/>
            <a:ext cx="2133600" cy="274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501798" y="1583857"/>
            <a:ext cx="8315700" cy="31311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000" b="1">
                <a:solidFill>
                  <a:schemeClr val="dk1"/>
                </a:solidFill>
                <a:latin typeface="Arial"/>
                <a:ea typeface="Arial"/>
                <a:cs typeface="Arial"/>
                <a:sym typeface="Arial"/>
              </a:defRPr>
            </a:lvl1pPr>
            <a:lvl2pPr marL="914400" marR="0" lvl="1" indent="-317500" algn="l" rtl="0">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4pPr>
            <a:lvl5pPr marL="2286000" marR="0" lvl="4" indent="-317500" algn="l" rtl="0">
              <a:spcBef>
                <a:spcPts val="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body" idx="2"/>
          </p:nvPr>
        </p:nvSpPr>
        <p:spPr>
          <a:xfrm>
            <a:off x="6176717" y="228989"/>
            <a:ext cx="2740800" cy="265200"/>
          </a:xfrm>
          <a:prstGeom prst="rect">
            <a:avLst/>
          </a:prstGeom>
          <a:noFill/>
          <a:ln>
            <a:noFill/>
          </a:ln>
        </p:spPr>
        <p:txBody>
          <a:bodyPr spcFirstLastPara="1" wrap="square" lIns="91425" tIns="91425" rIns="91425" bIns="91425" anchor="t" anchorCtr="0"/>
          <a:lstStyle>
            <a:lvl1pPr marL="457200" marR="0" lvl="0" indent="-228600" algn="r" rtl="0">
              <a:spcBef>
                <a:spcPts val="0"/>
              </a:spcBef>
              <a:spcAft>
                <a:spcPts val="0"/>
              </a:spcAft>
              <a:buSzPts val="1400"/>
              <a:buNone/>
              <a:defRPr sz="1400" b="1">
                <a:solidFill>
                  <a:schemeClr val="lt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Courier New"/>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Noto Sans Symbols"/>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4767262"/>
            <a:ext cx="2133600" cy="274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15" name="Shape 15" descr="nyu_white.png"/>
          <p:cNvPicPr preferRelativeResize="0"/>
          <p:nvPr/>
        </p:nvPicPr>
        <p:blipFill rotWithShape="1">
          <a:blip r:embed="rId4">
            <a:alphaModFix/>
          </a:blip>
          <a:srcRect/>
          <a:stretch/>
        </p:blipFill>
        <p:spPr>
          <a:xfrm>
            <a:off x="230187" y="234950"/>
            <a:ext cx="673200" cy="228600"/>
          </a:xfrm>
          <a:prstGeom prst="rect">
            <a:avLst/>
          </a:prstGeom>
          <a:noFill/>
          <a:ln>
            <a:noFill/>
          </a:ln>
        </p:spPr>
      </p:pic>
      <p:sp>
        <p:nvSpPr>
          <p:cNvPr id="16" name="Shape 16"/>
          <p:cNvSpPr txBox="1"/>
          <p:nvPr/>
        </p:nvSpPr>
        <p:spPr>
          <a:xfrm>
            <a:off x="0" y="0"/>
            <a:ext cx="9153600" cy="712800"/>
          </a:xfrm>
          <a:prstGeom prst="rect">
            <a:avLst/>
          </a:prstGeom>
          <a:solidFill>
            <a:srgbClr val="57068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7" name="Shape 17"/>
          <p:cNvSpPr txBox="1">
            <a:spLocks noGrp="1"/>
          </p:cNvSpPr>
          <p:nvPr>
            <p:ph type="dt" idx="10"/>
          </p:nvPr>
        </p:nvSpPr>
        <p:spPr>
          <a:xfrm>
            <a:off x="457200" y="4767262"/>
            <a:ext cx="2133600" cy="274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Font typeface="Arial"/>
              <a:buNone/>
              <a:defRPr sz="1200" b="0" i="0" u="none">
                <a:solidFill>
                  <a:srgbClr val="89898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pic>
        <p:nvPicPr>
          <p:cNvPr id="19" name="Shape 19" descr="NYUAD-primary-white-Digital.eps"/>
          <p:cNvPicPr preferRelativeResize="0"/>
          <p:nvPr/>
        </p:nvPicPr>
        <p:blipFill rotWithShape="1">
          <a:blip r:embed="rId5">
            <a:alphaModFix/>
          </a:blip>
          <a:srcRect/>
          <a:stretch/>
        </p:blipFill>
        <p:spPr>
          <a:xfrm>
            <a:off x="33337" y="17462"/>
            <a:ext cx="1812900" cy="666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5860/crl.v78i3.16591" TargetMode="External"/><Relationship Id="rId2" Type="http://schemas.openxmlformats.org/officeDocument/2006/relationships/hyperlink" Target="http://www.ala.org/rusa/resources/guidelines/infoliteracy" TargetMode="External"/><Relationship Id="rId1" Type="http://schemas.openxmlformats.org/officeDocument/2006/relationships/slideLayout" Target="../slideLayouts/slideLayout3.xml"/><Relationship Id="rId6" Type="http://schemas.openxmlformats.org/officeDocument/2006/relationships/hyperlink" Target="https://doi.org/10.5860/crl.76.6.811" TargetMode="External"/><Relationship Id="rId5" Type="http://schemas.openxmlformats.org/officeDocument/2006/relationships/hyperlink" Target="https://doi.org/10.1080/01639269.2016.1214559" TargetMode="External"/><Relationship Id="rId4" Type="http://schemas.openxmlformats.org/officeDocument/2006/relationships/hyperlink" Target="https://doi.org/10.1016/j.acalib.2014.05.00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prints.qut.edu.au/98470/" TargetMode="External"/><Relationship Id="rId2" Type="http://schemas.openxmlformats.org/officeDocument/2006/relationships/hyperlink" Target="http://hdl.handle.net/2451/41676" TargetMode="External"/><Relationship Id="rId1" Type="http://schemas.openxmlformats.org/officeDocument/2006/relationships/slideLayout" Target="../slideLayouts/slideLayout3.xml"/><Relationship Id="rId4" Type="http://schemas.openxmlformats.org/officeDocument/2006/relationships/hyperlink" Target="https://pdxscholar.library.pdx.edu/comminfolit/vol8/iss1/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068C"/>
        </a:solidFill>
        <a:effectLst/>
      </p:bgPr>
    </p:bg>
    <p:spTree>
      <p:nvGrpSpPr>
        <p:cNvPr id="1" name="Shape 34"/>
        <p:cNvGrpSpPr/>
        <p:nvPr/>
      </p:nvGrpSpPr>
      <p:grpSpPr>
        <a:xfrm>
          <a:off x="0" y="0"/>
          <a:ext cx="0" cy="0"/>
          <a:chOff x="0" y="0"/>
          <a:chExt cx="0" cy="0"/>
        </a:xfrm>
      </p:grpSpPr>
      <p:pic>
        <p:nvPicPr>
          <p:cNvPr id="35" name="Shape 35" descr="Library_Orb.png"/>
          <p:cNvPicPr preferRelativeResize="0"/>
          <p:nvPr/>
        </p:nvPicPr>
        <p:blipFill rotWithShape="1">
          <a:blip r:embed="rId3">
            <a:alphaModFix/>
          </a:blip>
          <a:srcRect l="2758" r="2758"/>
          <a:stretch/>
        </p:blipFill>
        <p:spPr>
          <a:xfrm>
            <a:off x="-161162" y="-48250"/>
            <a:ext cx="9729900" cy="6865800"/>
          </a:xfrm>
          <a:prstGeom prst="rect">
            <a:avLst/>
          </a:prstGeom>
          <a:noFill/>
          <a:ln>
            <a:noFill/>
          </a:ln>
        </p:spPr>
      </p:pic>
      <p:sp>
        <p:nvSpPr>
          <p:cNvPr id="36" name="Shape 36"/>
          <p:cNvSpPr txBox="1"/>
          <p:nvPr/>
        </p:nvSpPr>
        <p:spPr>
          <a:xfrm>
            <a:off x="0" y="184150"/>
            <a:ext cx="4249800" cy="2844600"/>
          </a:xfrm>
          <a:prstGeom prst="rect">
            <a:avLst/>
          </a:prstGeom>
          <a:solidFill>
            <a:srgbClr val="57068C"/>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 name="Shape 37"/>
          <p:cNvSpPr txBox="1"/>
          <p:nvPr/>
        </p:nvSpPr>
        <p:spPr>
          <a:xfrm>
            <a:off x="174925" y="184200"/>
            <a:ext cx="3820800" cy="284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2400" b="1"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dirty="0">
                <a:solidFill>
                  <a:schemeClr val="lt1"/>
                </a:solidFill>
                <a:latin typeface="Montserrat"/>
                <a:ea typeface="Montserrat"/>
                <a:cs typeface="Montserrat"/>
                <a:sym typeface="Montserrat"/>
              </a:rPr>
              <a:t>What do they know? What do they think they know?: </a:t>
            </a:r>
            <a:endParaRPr sz="2400"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endParaRPr sz="1800" i="1"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1800" i="1" dirty="0">
                <a:solidFill>
                  <a:schemeClr val="lt1"/>
                </a:solidFill>
                <a:latin typeface="Montserrat"/>
                <a:ea typeface="Montserrat"/>
                <a:cs typeface="Montserrat"/>
                <a:sym typeface="Montserrat"/>
              </a:rPr>
              <a:t>International Students and Research Skills</a:t>
            </a:r>
            <a:endParaRPr sz="1800" i="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18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800" dirty="0">
              <a:solidFill>
                <a:schemeClr val="lt1"/>
              </a:solidFill>
              <a:latin typeface="Montserrat"/>
              <a:ea typeface="Montserrat"/>
              <a:cs typeface="Montserrat"/>
              <a:sym typeface="Montserrat"/>
            </a:endParaRPr>
          </a:p>
          <a:p>
            <a:pPr marL="342900" marR="0" lvl="0" indent="-342900" algn="l" rtl="0">
              <a:lnSpc>
                <a:spcPct val="100000"/>
              </a:lnSpc>
              <a:spcBef>
                <a:spcPts val="280"/>
              </a:spcBef>
              <a:spcAft>
                <a:spcPts val="0"/>
              </a:spcAft>
              <a:buClr>
                <a:schemeClr val="lt1"/>
              </a:buClr>
              <a:buFont typeface="Arial"/>
              <a:buNone/>
            </a:pPr>
            <a:endParaRPr dirty="0"/>
          </a:p>
        </p:txBody>
      </p:sp>
      <p:sp>
        <p:nvSpPr>
          <p:cNvPr id="38" name="Shape 38"/>
          <p:cNvSpPr txBox="1"/>
          <p:nvPr/>
        </p:nvSpPr>
        <p:spPr>
          <a:xfrm>
            <a:off x="6719725" y="3743750"/>
            <a:ext cx="2849100" cy="1576500"/>
          </a:xfrm>
          <a:prstGeom prst="rect">
            <a:avLst/>
          </a:prstGeom>
          <a:solidFill>
            <a:srgbClr val="57068C"/>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39" name="Shape 39" descr="NYUAD-primary-white-Digital.eps"/>
          <p:cNvPicPr preferRelativeResize="0"/>
          <p:nvPr/>
        </p:nvPicPr>
        <p:blipFill rotWithShape="1">
          <a:blip r:embed="rId4">
            <a:alphaModFix/>
          </a:blip>
          <a:srcRect/>
          <a:stretch/>
        </p:blipFill>
        <p:spPr>
          <a:xfrm>
            <a:off x="7356250" y="4448775"/>
            <a:ext cx="2212500" cy="815100"/>
          </a:xfrm>
          <a:prstGeom prst="rect">
            <a:avLst/>
          </a:prstGeom>
          <a:noFill/>
          <a:ln>
            <a:noFill/>
          </a:ln>
        </p:spPr>
      </p:pic>
      <p:sp>
        <p:nvSpPr>
          <p:cNvPr id="40" name="Shape 40"/>
          <p:cNvSpPr txBox="1"/>
          <p:nvPr/>
        </p:nvSpPr>
        <p:spPr>
          <a:xfrm>
            <a:off x="6719725" y="3743750"/>
            <a:ext cx="2769300" cy="713100"/>
          </a:xfrm>
          <a:prstGeom prst="rect">
            <a:avLst/>
          </a:prstGeom>
          <a:solidFill>
            <a:srgbClr val="57068C"/>
          </a:solidFill>
          <a:ln>
            <a:noFill/>
          </a:ln>
        </p:spPr>
        <p:txBody>
          <a:bodyPr spcFirstLastPara="1" wrap="square" lIns="91425" tIns="91425" rIns="91425" bIns="91425" anchor="ctr" anchorCtr="0">
            <a:noAutofit/>
          </a:bodyPr>
          <a:lstStyle/>
          <a:p>
            <a:pPr marL="342900" lvl="0" indent="-342900" rtl="0">
              <a:spcBef>
                <a:spcPts val="0"/>
              </a:spcBef>
              <a:spcAft>
                <a:spcPts val="0"/>
              </a:spcAft>
              <a:buClr>
                <a:schemeClr val="lt1"/>
              </a:buClr>
              <a:buFont typeface="Georgia"/>
              <a:buNone/>
            </a:pPr>
            <a:r>
              <a:rPr lang="en-US" sz="1800" dirty="0" err="1">
                <a:solidFill>
                  <a:schemeClr val="lt1"/>
                </a:solidFill>
                <a:latin typeface="Montserrat"/>
                <a:ea typeface="Montserrat"/>
                <a:cs typeface="Montserrat"/>
                <a:sym typeface="Montserrat"/>
              </a:rPr>
              <a:t>Meggan</a:t>
            </a:r>
            <a:r>
              <a:rPr lang="en-US" sz="1800" dirty="0">
                <a:solidFill>
                  <a:schemeClr val="lt1"/>
                </a:solidFill>
                <a:latin typeface="Montserrat"/>
                <a:ea typeface="Montserrat"/>
                <a:cs typeface="Montserrat"/>
                <a:sym typeface="Montserrat"/>
              </a:rPr>
              <a:t> </a:t>
            </a:r>
            <a:r>
              <a:rPr lang="en-US" sz="1800" dirty="0" err="1">
                <a:solidFill>
                  <a:schemeClr val="lt1"/>
                </a:solidFill>
                <a:latin typeface="Montserrat"/>
                <a:ea typeface="Montserrat"/>
                <a:cs typeface="Montserrat"/>
                <a:sym typeface="Montserrat"/>
              </a:rPr>
              <a:t>Houlihan</a:t>
            </a:r>
            <a:endParaRPr sz="1800" dirty="0">
              <a:solidFill>
                <a:schemeClr val="lt1"/>
              </a:solidFill>
              <a:latin typeface="Montserrat"/>
              <a:ea typeface="Montserrat"/>
              <a:cs typeface="Montserrat"/>
              <a:sym typeface="Montserrat"/>
            </a:endParaRPr>
          </a:p>
          <a:p>
            <a:pPr marL="342900" lvl="0" indent="-342900" rtl="0">
              <a:spcBef>
                <a:spcPts val="0"/>
              </a:spcBef>
              <a:spcAft>
                <a:spcPts val="0"/>
              </a:spcAft>
              <a:buClr>
                <a:schemeClr val="lt1"/>
              </a:buClr>
              <a:buFont typeface="Georgia"/>
              <a:buNone/>
            </a:pPr>
            <a:r>
              <a:rPr lang="en-US" sz="1800" dirty="0">
                <a:solidFill>
                  <a:schemeClr val="lt1"/>
                </a:solidFill>
                <a:latin typeface="Montserrat"/>
                <a:ea typeface="Montserrat"/>
                <a:cs typeface="Montserrat"/>
                <a:sym typeface="Montserrat"/>
              </a:rPr>
              <a:t>Beth Daniel Lindsay</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3429000" y="756900"/>
            <a:ext cx="5388600" cy="395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ontserrat"/>
                <a:ea typeface="Montserrat"/>
                <a:cs typeface="Montserrat"/>
                <a:sym typeface="Montserrat"/>
              </a:rPr>
              <a:t>Study design vs. reality</a:t>
            </a:r>
            <a:endParaRPr sz="3000">
              <a:latin typeface="Montserrat"/>
              <a:ea typeface="Montserrat"/>
              <a:cs typeface="Montserrat"/>
              <a:sym typeface="Montserrat"/>
            </a:endParaRPr>
          </a:p>
          <a:p>
            <a:pPr marL="0" lvl="0" indent="0" algn="ctr" rtl="0">
              <a:spcBef>
                <a:spcPts val="0"/>
              </a:spcBef>
              <a:spcAft>
                <a:spcPts val="0"/>
              </a:spcAft>
              <a:buNone/>
            </a:pPr>
            <a:endParaRPr sz="3000">
              <a:latin typeface="Montserrat"/>
              <a:ea typeface="Montserrat"/>
              <a:cs typeface="Montserrat"/>
              <a:sym typeface="Montserrat"/>
            </a:endParaRPr>
          </a:p>
        </p:txBody>
      </p:sp>
      <p:sp>
        <p:nvSpPr>
          <p:cNvPr id="120" name="Shape 120"/>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121" name="Shape 121" descr="Library_info_2.jpg"/>
          <p:cNvPicPr preferRelativeResize="0"/>
          <p:nvPr/>
        </p:nvPicPr>
        <p:blipFill>
          <a:blip r:embed="rId3">
            <a:alphaModFix/>
          </a:blip>
          <a:stretch>
            <a:fillRect/>
          </a:stretch>
        </p:blipFill>
        <p:spPr>
          <a:xfrm>
            <a:off x="0" y="0"/>
            <a:ext cx="3429001" cy="5143502"/>
          </a:xfrm>
          <a:prstGeom prst="rect">
            <a:avLst/>
          </a:prstGeom>
          <a:noFill/>
          <a:ln>
            <a:noFill/>
          </a:ln>
        </p:spPr>
      </p:pic>
      <p:sp>
        <p:nvSpPr>
          <p:cNvPr id="122" name="Shape 122"/>
          <p:cNvSpPr/>
          <p:nvPr/>
        </p:nvSpPr>
        <p:spPr>
          <a:xfrm>
            <a:off x="3429000" y="0"/>
            <a:ext cx="5755200" cy="75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p:nvPr/>
        </p:nvSpPr>
        <p:spPr>
          <a:xfrm>
            <a:off x="3755688" y="1888225"/>
            <a:ext cx="2461200" cy="20892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latin typeface="Montserrat"/>
                <a:ea typeface="Montserrat"/>
                <a:cs typeface="Montserrat"/>
                <a:sym typeface="Montserrat"/>
              </a:rPr>
              <a:t>Quiz</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17 history majors</a:t>
            </a:r>
            <a:endParaRPr>
              <a:solidFill>
                <a:srgbClr val="FFFFFF"/>
              </a:solidFill>
              <a:latin typeface="Montserrat"/>
              <a:ea typeface="Montserrat"/>
              <a:cs typeface="Montserrat"/>
              <a:sym typeface="Montserrat"/>
            </a:endParaRPr>
          </a:p>
          <a:p>
            <a:pPr marL="0" lvl="0" indent="0" algn="ctr" rtl="0">
              <a:spcBef>
                <a:spcPts val="0"/>
              </a:spcBef>
              <a:spcAft>
                <a:spcPts val="0"/>
              </a:spcAft>
              <a:buNone/>
            </a:pPr>
            <a:endParaRPr>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12 other majors</a:t>
            </a:r>
            <a:endParaRPr>
              <a:solidFill>
                <a:srgbClr val="FFFFFF"/>
              </a:solidFill>
              <a:latin typeface="Montserrat"/>
              <a:ea typeface="Montserrat"/>
              <a:cs typeface="Montserrat"/>
              <a:sym typeface="Montserrat"/>
            </a:endParaRPr>
          </a:p>
          <a:p>
            <a:pPr marL="0" lvl="0" indent="0" algn="ctr" rtl="0">
              <a:spcBef>
                <a:spcPts val="0"/>
              </a:spcBef>
              <a:spcAft>
                <a:spcPts val="0"/>
              </a:spcAft>
              <a:buNone/>
            </a:pPr>
            <a:endParaRPr>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28 first-years</a:t>
            </a:r>
            <a:endParaRPr>
              <a:solidFill>
                <a:srgbClr val="FFFFFF"/>
              </a:solidFill>
              <a:latin typeface="Montserrat"/>
              <a:ea typeface="Montserrat"/>
              <a:cs typeface="Montserrat"/>
              <a:sym typeface="Montserrat"/>
            </a:endParaRPr>
          </a:p>
        </p:txBody>
      </p:sp>
      <p:sp>
        <p:nvSpPr>
          <p:cNvPr id="124" name="Shape 124"/>
          <p:cNvSpPr/>
          <p:nvPr/>
        </p:nvSpPr>
        <p:spPr>
          <a:xfrm>
            <a:off x="6396313" y="1888225"/>
            <a:ext cx="2461200" cy="20892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Focus groups</a:t>
            </a:r>
            <a:endParaRPr b="1" dirty="0">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b="1" dirty="0">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dirty="0">
                <a:solidFill>
                  <a:srgbClr val="FFFFFF"/>
                </a:solidFill>
                <a:latin typeface="Montserrat"/>
                <a:ea typeface="Montserrat"/>
                <a:cs typeface="Montserrat"/>
                <a:sym typeface="Montserrat"/>
              </a:rPr>
              <a:t>2 senior history majors</a:t>
            </a:r>
            <a:endParaRPr dirty="0">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dirty="0">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dirty="0" smtClean="0">
                <a:solidFill>
                  <a:srgbClr val="FFFFFF"/>
                </a:solidFill>
                <a:latin typeface="Montserrat"/>
                <a:ea typeface="Montserrat"/>
                <a:cs typeface="Montserrat"/>
                <a:sym typeface="Montserrat"/>
              </a:rPr>
              <a:t>13 </a:t>
            </a:r>
            <a:r>
              <a:rPr lang="en-US" dirty="0">
                <a:solidFill>
                  <a:srgbClr val="FFFFFF"/>
                </a:solidFill>
                <a:latin typeface="Montserrat"/>
                <a:ea typeface="Montserrat"/>
                <a:cs typeface="Montserrat"/>
                <a:sym typeface="Montserrat"/>
              </a:rPr>
              <a:t>other majors</a:t>
            </a:r>
            <a:endParaRPr dirty="0">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p:nvPr/>
        </p:nvSpPr>
        <p:spPr>
          <a:xfrm>
            <a:off x="0" y="0"/>
            <a:ext cx="9189300" cy="80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2" name="Shape 13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11</a:t>
            </a:fld>
            <a:endParaRPr/>
          </a:p>
        </p:txBody>
      </p:sp>
      <p:pic>
        <p:nvPicPr>
          <p:cNvPr id="133" name="Shape 133" title="Points scored"/>
          <p:cNvPicPr preferRelativeResize="0"/>
          <p:nvPr/>
        </p:nvPicPr>
        <p:blipFill>
          <a:blip r:embed="rId3">
            <a:alphaModFix/>
          </a:blip>
          <a:stretch>
            <a:fillRect/>
          </a:stretch>
        </p:blipFill>
        <p:spPr>
          <a:xfrm>
            <a:off x="412836" y="0"/>
            <a:ext cx="8318328" cy="51434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0" name="Shape 140"/>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 name="Shape 141"/>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12</a:t>
            </a:fld>
            <a:endParaRPr/>
          </a:p>
        </p:txBody>
      </p:sp>
      <p:sp>
        <p:nvSpPr>
          <p:cNvPr id="142" name="Shape 142"/>
          <p:cNvSpPr txBox="1"/>
          <p:nvPr/>
        </p:nvSpPr>
        <p:spPr>
          <a:xfrm>
            <a:off x="2777200" y="2120250"/>
            <a:ext cx="1371600" cy="45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43" name="Shape 143"/>
          <p:cNvPicPr preferRelativeResize="0"/>
          <p:nvPr/>
        </p:nvPicPr>
        <p:blipFill>
          <a:blip r:embed="rId3">
            <a:alphaModFix/>
          </a:blip>
          <a:stretch>
            <a:fillRect/>
          </a:stretch>
        </p:blipFill>
        <p:spPr>
          <a:xfrm>
            <a:off x="1" y="375"/>
            <a:ext cx="9144003" cy="6094520"/>
          </a:xfrm>
          <a:prstGeom prst="rect">
            <a:avLst/>
          </a:prstGeom>
          <a:noFill/>
          <a:ln>
            <a:noFill/>
          </a:ln>
        </p:spPr>
      </p:pic>
      <p:sp>
        <p:nvSpPr>
          <p:cNvPr id="144" name="Shape 144"/>
          <p:cNvSpPr/>
          <p:nvPr/>
        </p:nvSpPr>
        <p:spPr>
          <a:xfrm>
            <a:off x="0" y="4054875"/>
            <a:ext cx="9144000" cy="204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dk1"/>
                </a:solidFill>
                <a:highlight>
                  <a:schemeClr val="lt1"/>
                </a:highlight>
                <a:latin typeface="Montserrat"/>
                <a:ea typeface="Montserrat"/>
                <a:cs typeface="Montserrat"/>
                <a:sym typeface="Montserrat"/>
              </a:rPr>
              <a:t>Findings: what they know</a:t>
            </a:r>
            <a:endParaRPr sz="3600" b="1">
              <a:solidFill>
                <a:schemeClr val="dk1"/>
              </a:solidFill>
              <a:highlight>
                <a:schemeClr val="lt1"/>
              </a:highlight>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3600" b="1">
              <a:solidFill>
                <a:schemeClr val="dk1"/>
              </a:solidFill>
              <a:highlight>
                <a:schemeClr val="lt1"/>
              </a:highlight>
              <a:latin typeface="Montserrat"/>
              <a:ea typeface="Montserrat"/>
              <a:cs typeface="Montserrat"/>
              <a:sym typeface="Montserrat"/>
            </a:endParaRPr>
          </a:p>
        </p:txBody>
      </p:sp>
      <p:sp>
        <p:nvSpPr>
          <p:cNvPr id="145" name="Shape 145"/>
          <p:cNvSpPr/>
          <p:nvPr/>
        </p:nvSpPr>
        <p:spPr>
          <a:xfrm>
            <a:off x="0" y="4054875"/>
            <a:ext cx="9144000" cy="1557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sp>
        <p:nvSpPr>
          <p:cNvPr id="151" name="Shape 151"/>
          <p:cNvSpPr/>
          <p:nvPr/>
        </p:nvSpPr>
        <p:spPr>
          <a:xfrm>
            <a:off x="0" y="0"/>
            <a:ext cx="9144000" cy="8037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15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latin typeface="Montserrat"/>
                <a:ea typeface="Montserrat"/>
                <a:cs typeface="Montserrat"/>
                <a:sym typeface="Montserrat"/>
              </a:rPr>
              <a:t>13</a:t>
            </a:fld>
            <a:endParaRPr>
              <a:latin typeface="Montserrat"/>
              <a:ea typeface="Montserrat"/>
              <a:cs typeface="Montserrat"/>
              <a:sym typeface="Montserrat"/>
            </a:endParaRPr>
          </a:p>
        </p:txBody>
      </p:sp>
      <p:sp>
        <p:nvSpPr>
          <p:cNvPr id="153" name="Shape 153"/>
          <p:cNvSpPr/>
          <p:nvPr/>
        </p:nvSpPr>
        <p:spPr>
          <a:xfrm>
            <a:off x="2944084" y="812078"/>
            <a:ext cx="3501300" cy="3501300"/>
          </a:xfrm>
          <a:prstGeom prst="ellipse">
            <a:avLst/>
          </a:prstGeom>
          <a:solidFill>
            <a:srgbClr val="EDA29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grpSp>
        <p:nvGrpSpPr>
          <p:cNvPr id="154" name="Shape 154"/>
          <p:cNvGrpSpPr/>
          <p:nvPr/>
        </p:nvGrpSpPr>
        <p:grpSpPr>
          <a:xfrm>
            <a:off x="3611776" y="414352"/>
            <a:ext cx="2166000" cy="2166000"/>
            <a:chOff x="3611776" y="414352"/>
            <a:chExt cx="2166000" cy="2166000"/>
          </a:xfrm>
        </p:grpSpPr>
        <p:sp>
          <p:nvSpPr>
            <p:cNvPr id="155" name="Shape 155"/>
            <p:cNvSpPr/>
            <p:nvPr/>
          </p:nvSpPr>
          <p:spPr>
            <a:xfrm>
              <a:off x="3611776" y="414352"/>
              <a:ext cx="2166000" cy="2166000"/>
            </a:xfrm>
            <a:prstGeom prst="ellipse">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56" name="Shape 156"/>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000">
                  <a:solidFill>
                    <a:srgbClr val="FFFFFF"/>
                  </a:solidFill>
                  <a:latin typeface="Montserrat"/>
                  <a:ea typeface="Montserrat"/>
                  <a:cs typeface="Montserrat"/>
                  <a:sym typeface="Montserrat"/>
                </a:rPr>
                <a:t>Vestibulum congue </a:t>
              </a:r>
              <a:endParaRPr sz="1000">
                <a:solidFill>
                  <a:srgbClr val="FFFFFF"/>
                </a:solidFill>
                <a:latin typeface="Montserrat"/>
                <a:ea typeface="Montserrat"/>
                <a:cs typeface="Montserrat"/>
                <a:sym typeface="Montserrat"/>
              </a:endParaRPr>
            </a:p>
          </p:txBody>
        </p:sp>
      </p:grpSp>
      <p:grpSp>
        <p:nvGrpSpPr>
          <p:cNvPr id="157" name="Shape 157"/>
          <p:cNvGrpSpPr/>
          <p:nvPr/>
        </p:nvGrpSpPr>
        <p:grpSpPr>
          <a:xfrm>
            <a:off x="4562258" y="2032864"/>
            <a:ext cx="2166000" cy="2166000"/>
            <a:chOff x="4562258" y="2032864"/>
            <a:chExt cx="2166000" cy="2166000"/>
          </a:xfrm>
        </p:grpSpPr>
        <p:sp>
          <p:nvSpPr>
            <p:cNvPr id="158" name="Shape 158"/>
            <p:cNvSpPr/>
            <p:nvPr/>
          </p:nvSpPr>
          <p:spPr>
            <a:xfrm>
              <a:off x="4562258" y="2032864"/>
              <a:ext cx="2166000" cy="2166000"/>
            </a:xfrm>
            <a:prstGeom prst="ellipse">
              <a:avLst/>
            </a:prstGeom>
            <a:solidFill>
              <a:srgbClr val="B02C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59" name="Shape 159"/>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000">
                  <a:solidFill>
                    <a:srgbClr val="FFFFFF"/>
                  </a:solidFill>
                  <a:latin typeface="Montserrat"/>
                  <a:ea typeface="Montserrat"/>
                  <a:cs typeface="Montserrat"/>
                  <a:sym typeface="Montserrat"/>
                </a:rPr>
                <a:t>Vestibulum congue </a:t>
              </a:r>
              <a:endParaRPr sz="1000">
                <a:solidFill>
                  <a:srgbClr val="FFFFFF"/>
                </a:solidFill>
                <a:latin typeface="Montserrat"/>
                <a:ea typeface="Montserrat"/>
                <a:cs typeface="Montserrat"/>
                <a:sym typeface="Montserrat"/>
              </a:endParaRPr>
            </a:p>
          </p:txBody>
        </p:sp>
      </p:grpSp>
      <p:grpSp>
        <p:nvGrpSpPr>
          <p:cNvPr id="160" name="Shape 160"/>
          <p:cNvGrpSpPr/>
          <p:nvPr/>
        </p:nvGrpSpPr>
        <p:grpSpPr>
          <a:xfrm>
            <a:off x="2702876" y="2032864"/>
            <a:ext cx="2166000" cy="2166000"/>
            <a:chOff x="2702876" y="2032864"/>
            <a:chExt cx="2166000" cy="2166000"/>
          </a:xfrm>
        </p:grpSpPr>
        <p:sp>
          <p:nvSpPr>
            <p:cNvPr id="161" name="Shape 161"/>
            <p:cNvSpPr/>
            <p:nvPr/>
          </p:nvSpPr>
          <p:spPr>
            <a:xfrm>
              <a:off x="2702876" y="2032864"/>
              <a:ext cx="2166000" cy="2166000"/>
            </a:xfrm>
            <a:prstGeom prst="ellipse">
              <a:avLst/>
            </a:prstGeom>
            <a:solidFill>
              <a:srgbClr val="80201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62" name="Shape 162"/>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000">
                  <a:solidFill>
                    <a:srgbClr val="FFFFFF"/>
                  </a:solidFill>
                  <a:latin typeface="Montserrat"/>
                  <a:ea typeface="Montserrat"/>
                  <a:cs typeface="Montserrat"/>
                  <a:sym typeface="Montserrat"/>
                </a:rPr>
                <a:t>Vestibulum congue </a:t>
              </a:r>
              <a:endParaRPr sz="1000">
                <a:solidFill>
                  <a:srgbClr val="FFFFFF"/>
                </a:solidFill>
                <a:latin typeface="Montserrat"/>
                <a:ea typeface="Montserrat"/>
                <a:cs typeface="Montserrat"/>
                <a:sym typeface="Montserrat"/>
              </a:endParaRPr>
            </a:p>
          </p:txBody>
        </p:sp>
      </p:grpSp>
      <p:sp>
        <p:nvSpPr>
          <p:cNvPr id="163" name="Shape 163"/>
          <p:cNvSpPr/>
          <p:nvPr/>
        </p:nvSpPr>
        <p:spPr>
          <a:xfrm>
            <a:off x="4084680" y="1946241"/>
            <a:ext cx="1225800" cy="1225800"/>
          </a:xfrm>
          <a:prstGeom prst="ellipse">
            <a:avLst/>
          </a:prstGeom>
          <a:solidFill>
            <a:srgbClr val="EDA29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64" name="Shape 164"/>
          <p:cNvSpPr/>
          <p:nvPr/>
        </p:nvSpPr>
        <p:spPr>
          <a:xfrm>
            <a:off x="2944084" y="812078"/>
            <a:ext cx="3501300" cy="3501300"/>
          </a:xfrm>
          <a:prstGeom prst="ellipse">
            <a:avLst/>
          </a:prstGeom>
          <a:solidFill>
            <a:srgbClr val="D686E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grpSp>
        <p:nvGrpSpPr>
          <p:cNvPr id="165" name="Shape 165"/>
          <p:cNvGrpSpPr/>
          <p:nvPr/>
        </p:nvGrpSpPr>
        <p:grpSpPr>
          <a:xfrm>
            <a:off x="3611776" y="414352"/>
            <a:ext cx="2166000" cy="2166000"/>
            <a:chOff x="3611776" y="414352"/>
            <a:chExt cx="2166000" cy="2166000"/>
          </a:xfrm>
        </p:grpSpPr>
        <p:sp>
          <p:nvSpPr>
            <p:cNvPr id="166" name="Shape 166"/>
            <p:cNvSpPr/>
            <p:nvPr/>
          </p:nvSpPr>
          <p:spPr>
            <a:xfrm>
              <a:off x="3611776" y="414352"/>
              <a:ext cx="2166000" cy="2166000"/>
            </a:xfrm>
            <a:prstGeom prst="ellipse">
              <a:avLst/>
            </a:prstGeom>
            <a:solidFill>
              <a:srgbClr val="9225A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67" name="Shape 167"/>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a:solidFill>
                    <a:srgbClr val="FFFFFF"/>
                  </a:solidFill>
                  <a:latin typeface="Montserrat"/>
                  <a:ea typeface="Montserrat"/>
                  <a:cs typeface="Montserrat"/>
                  <a:sym typeface="Montserrat"/>
                </a:rPr>
                <a:t>First-year writing</a:t>
              </a:r>
              <a:endParaRPr>
                <a:solidFill>
                  <a:srgbClr val="FFFFFF"/>
                </a:solidFill>
                <a:latin typeface="Montserrat"/>
                <a:ea typeface="Montserrat"/>
                <a:cs typeface="Montserrat"/>
                <a:sym typeface="Montserrat"/>
              </a:endParaRPr>
            </a:p>
          </p:txBody>
        </p:sp>
      </p:grpSp>
      <p:grpSp>
        <p:nvGrpSpPr>
          <p:cNvPr id="168" name="Shape 168"/>
          <p:cNvGrpSpPr/>
          <p:nvPr/>
        </p:nvGrpSpPr>
        <p:grpSpPr>
          <a:xfrm>
            <a:off x="4562258" y="2032864"/>
            <a:ext cx="2166000" cy="2166000"/>
            <a:chOff x="4562258" y="2032864"/>
            <a:chExt cx="2166000" cy="2166000"/>
          </a:xfrm>
        </p:grpSpPr>
        <p:sp>
          <p:nvSpPr>
            <p:cNvPr id="169" name="Shape 169"/>
            <p:cNvSpPr/>
            <p:nvPr/>
          </p:nvSpPr>
          <p:spPr>
            <a:xfrm>
              <a:off x="4562258" y="2032864"/>
              <a:ext cx="2166000" cy="2166000"/>
            </a:xfrm>
            <a:prstGeom prst="ellipse">
              <a:avLst/>
            </a:prstGeom>
            <a:solidFill>
              <a:srgbClr val="761E8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70" name="Shape 170"/>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a:solidFill>
                    <a:srgbClr val="FFFFFF"/>
                  </a:solidFill>
                  <a:latin typeface="Montserrat"/>
                  <a:ea typeface="Montserrat"/>
                  <a:cs typeface="Montserrat"/>
                  <a:sym typeface="Montserrat"/>
                </a:rPr>
                <a:t>Foundations of science</a:t>
              </a:r>
              <a:endParaRPr>
                <a:solidFill>
                  <a:srgbClr val="FFFFFF"/>
                </a:solidFill>
                <a:latin typeface="Montserrat"/>
                <a:ea typeface="Montserrat"/>
                <a:cs typeface="Montserrat"/>
                <a:sym typeface="Montserrat"/>
              </a:endParaRPr>
            </a:p>
          </p:txBody>
        </p:sp>
      </p:grpSp>
      <p:grpSp>
        <p:nvGrpSpPr>
          <p:cNvPr id="171" name="Shape 171"/>
          <p:cNvGrpSpPr/>
          <p:nvPr/>
        </p:nvGrpSpPr>
        <p:grpSpPr>
          <a:xfrm>
            <a:off x="2702876" y="2032864"/>
            <a:ext cx="2166000" cy="2166000"/>
            <a:chOff x="2702876" y="2032864"/>
            <a:chExt cx="2166000" cy="2166000"/>
          </a:xfrm>
        </p:grpSpPr>
        <p:sp>
          <p:nvSpPr>
            <p:cNvPr id="172" name="Shape 172"/>
            <p:cNvSpPr/>
            <p:nvPr/>
          </p:nvSpPr>
          <p:spPr>
            <a:xfrm>
              <a:off x="2702876" y="2032864"/>
              <a:ext cx="2166000" cy="2166000"/>
            </a:xfrm>
            <a:prstGeom prst="ellipse">
              <a:avLst/>
            </a:prstGeom>
            <a:solidFill>
              <a:srgbClr val="55156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ontserrat"/>
                <a:ea typeface="Montserrat"/>
                <a:cs typeface="Montserrat"/>
                <a:sym typeface="Montserrat"/>
              </a:endParaRPr>
            </a:p>
          </p:txBody>
        </p:sp>
        <p:sp>
          <p:nvSpPr>
            <p:cNvPr id="173" name="Shape 173"/>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a:solidFill>
                    <a:srgbClr val="FFFFFF"/>
                  </a:solidFill>
                  <a:latin typeface="Montserrat"/>
                  <a:ea typeface="Montserrat"/>
                  <a:cs typeface="Montserrat"/>
                  <a:sym typeface="Montserrat"/>
                </a:rPr>
                <a:t>First-year dialogue</a:t>
              </a:r>
              <a:endParaRPr>
                <a:solidFill>
                  <a:srgbClr val="FFFFFF"/>
                </a:solidFill>
                <a:latin typeface="Montserrat"/>
                <a:ea typeface="Montserrat"/>
                <a:cs typeface="Montserrat"/>
                <a:sym typeface="Montserrat"/>
              </a:endParaRPr>
            </a:p>
          </p:txBody>
        </p:sp>
      </p:grpSp>
      <p:sp>
        <p:nvSpPr>
          <p:cNvPr id="174" name="Shape 174"/>
          <p:cNvSpPr/>
          <p:nvPr/>
        </p:nvSpPr>
        <p:spPr>
          <a:xfrm>
            <a:off x="4084680" y="1946241"/>
            <a:ext cx="1225800" cy="1225800"/>
          </a:xfrm>
          <a:prstGeom prst="ellipse">
            <a:avLst/>
          </a:prstGeom>
          <a:solidFill>
            <a:srgbClr val="D686E4"/>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100" b="1">
                <a:latin typeface="Montserrat"/>
                <a:ea typeface="Montserrat"/>
                <a:cs typeface="Montserrat"/>
                <a:sym typeface="Montserrat"/>
              </a:rPr>
              <a:t>Research</a:t>
            </a:r>
            <a:endParaRPr sz="1100" b="1">
              <a:latin typeface="Montserrat"/>
              <a:ea typeface="Montserrat"/>
              <a:cs typeface="Montserrat"/>
              <a:sym typeface="Montserrat"/>
            </a:endParaRPr>
          </a:p>
          <a:p>
            <a:pPr marL="0" lvl="0" indent="0" algn="ctr">
              <a:spcBef>
                <a:spcPts val="0"/>
              </a:spcBef>
              <a:spcAft>
                <a:spcPts val="0"/>
              </a:spcAft>
              <a:buNone/>
            </a:pPr>
            <a:r>
              <a:rPr lang="en-US" sz="1100" b="1">
                <a:latin typeface="Montserrat"/>
                <a:ea typeface="Montserrat"/>
                <a:cs typeface="Montserrat"/>
                <a:sym typeface="Montserrat"/>
              </a:rPr>
              <a:t>Skills</a:t>
            </a:r>
            <a:endParaRPr sz="1100" b="1">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p:nvPr/>
        </p:nvSpPr>
        <p:spPr>
          <a:xfrm>
            <a:off x="0" y="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2" name="Shape 18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14</a:t>
            </a:fld>
            <a:endParaRPr/>
          </a:p>
        </p:txBody>
      </p:sp>
      <p:pic>
        <p:nvPicPr>
          <p:cNvPr id="183" name="Shape 183"/>
          <p:cNvPicPr preferRelativeResize="0"/>
          <p:nvPr/>
        </p:nvPicPr>
        <p:blipFill>
          <a:blip r:embed="rId3">
            <a:alphaModFix/>
          </a:blip>
          <a:stretch>
            <a:fillRect/>
          </a:stretch>
        </p:blipFill>
        <p:spPr>
          <a:xfrm>
            <a:off x="728175" y="1136326"/>
            <a:ext cx="7687651" cy="28708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147145" y="1324106"/>
            <a:ext cx="4414345" cy="3188700"/>
          </a:xfrm>
          <a:prstGeom prst="rect">
            <a:avLst/>
          </a:prstGeom>
          <a:noFill/>
          <a:ln>
            <a:noFill/>
          </a:ln>
        </p:spPr>
        <p:txBody>
          <a:bodyPr spcFirstLastPara="1" wrap="square" lIns="91425" tIns="91425" rIns="91425" bIns="91425" anchor="ctr" anchorCtr="0">
            <a:noAutofit/>
          </a:bodyPr>
          <a:lstStyle/>
          <a:p>
            <a:pPr marL="457200" lvl="0" indent="-330200">
              <a:spcBef>
                <a:spcPts val="0"/>
              </a:spcBef>
              <a:spcAft>
                <a:spcPts val="0"/>
              </a:spcAft>
              <a:buClr>
                <a:schemeClr val="dk1"/>
              </a:buClr>
              <a:buSzPts val="1600"/>
              <a:buFont typeface="Montserrat"/>
              <a:buChar char="●"/>
            </a:pPr>
            <a:r>
              <a:rPr lang="en-US" sz="1600" dirty="0">
                <a:solidFill>
                  <a:schemeClr val="dk1"/>
                </a:solidFill>
                <a:highlight>
                  <a:schemeClr val="lt1"/>
                </a:highlight>
                <a:latin typeface="Montserrat"/>
                <a:ea typeface="Montserrat"/>
                <a:cs typeface="Montserrat"/>
                <a:sym typeface="Montserrat"/>
              </a:rPr>
              <a:t>Peer-review is a key element that separates scholarly sources from popular sources.</a:t>
            </a:r>
            <a:endParaRPr sz="1600" dirty="0">
              <a:solidFill>
                <a:schemeClr val="dk1"/>
              </a:solidFill>
              <a:highlight>
                <a:schemeClr val="lt1"/>
              </a:highlight>
              <a:latin typeface="Montserrat"/>
              <a:ea typeface="Montserrat"/>
              <a:cs typeface="Montserrat"/>
              <a:sym typeface="Montserrat"/>
            </a:endParaRPr>
          </a:p>
          <a:p>
            <a:pPr marL="0" lvl="0" indent="0" rtl="0">
              <a:spcBef>
                <a:spcPts val="0"/>
              </a:spcBef>
              <a:spcAft>
                <a:spcPts val="0"/>
              </a:spcAft>
              <a:buNone/>
            </a:pPr>
            <a:endParaRPr sz="1600" dirty="0">
              <a:solidFill>
                <a:schemeClr val="dk1"/>
              </a:solidFill>
              <a:highlight>
                <a:schemeClr val="lt1"/>
              </a:highlight>
              <a:latin typeface="Montserrat"/>
              <a:ea typeface="Montserrat"/>
              <a:cs typeface="Montserrat"/>
              <a:sym typeface="Montserrat"/>
            </a:endParaRPr>
          </a:p>
          <a:p>
            <a:pPr marL="457200" lvl="0" indent="-330200">
              <a:spcBef>
                <a:spcPts val="0"/>
              </a:spcBef>
              <a:spcAft>
                <a:spcPts val="0"/>
              </a:spcAft>
              <a:buClr>
                <a:schemeClr val="dk1"/>
              </a:buClr>
              <a:buSzPts val="1600"/>
              <a:buFont typeface="Montserrat"/>
              <a:buChar char="●"/>
            </a:pPr>
            <a:r>
              <a:rPr lang="en-US" sz="1600" dirty="0">
                <a:solidFill>
                  <a:schemeClr val="dk1"/>
                </a:solidFill>
                <a:latin typeface="Montserrat"/>
                <a:ea typeface="Montserrat"/>
                <a:cs typeface="Montserrat"/>
                <a:sym typeface="Montserrat"/>
              </a:rPr>
              <a:t>To read an abstract.</a:t>
            </a:r>
            <a:endParaRPr sz="1600" dirty="0">
              <a:solidFill>
                <a:schemeClr val="dk1"/>
              </a:solidFill>
              <a:latin typeface="Montserrat"/>
              <a:ea typeface="Montserrat"/>
              <a:cs typeface="Montserrat"/>
              <a:sym typeface="Montserrat"/>
            </a:endParaRPr>
          </a:p>
          <a:p>
            <a:pPr marL="0" lvl="0" indent="0" rtl="0">
              <a:spcBef>
                <a:spcPts val="0"/>
              </a:spcBef>
              <a:spcAft>
                <a:spcPts val="0"/>
              </a:spcAft>
              <a:buNone/>
            </a:pPr>
            <a:endParaRPr sz="1600" dirty="0">
              <a:solidFill>
                <a:schemeClr val="dk1"/>
              </a:solidFill>
              <a:latin typeface="Montserrat"/>
              <a:ea typeface="Montserrat"/>
              <a:cs typeface="Montserrat"/>
              <a:sym typeface="Montserrat"/>
            </a:endParaRPr>
          </a:p>
          <a:p>
            <a:pPr marL="457200" lvl="0" indent="-330200">
              <a:spcBef>
                <a:spcPts val="0"/>
              </a:spcBef>
              <a:spcAft>
                <a:spcPts val="0"/>
              </a:spcAft>
              <a:buClr>
                <a:schemeClr val="dk1"/>
              </a:buClr>
              <a:buSzPts val="1600"/>
              <a:buFont typeface="Montserrat"/>
              <a:buChar char="●"/>
            </a:pPr>
            <a:r>
              <a:rPr lang="en-US" sz="1600" dirty="0">
                <a:solidFill>
                  <a:schemeClr val="dk1"/>
                </a:solidFill>
                <a:latin typeface="Montserrat"/>
                <a:ea typeface="Montserrat"/>
                <a:cs typeface="Montserrat"/>
                <a:sym typeface="Montserrat"/>
              </a:rPr>
              <a:t>Identify a primary source.</a:t>
            </a:r>
            <a:endParaRPr sz="1600" dirty="0">
              <a:solidFill>
                <a:schemeClr val="dk1"/>
              </a:solidFill>
              <a:latin typeface="Montserrat"/>
              <a:ea typeface="Montserrat"/>
              <a:cs typeface="Montserrat"/>
              <a:sym typeface="Montserrat"/>
            </a:endParaRPr>
          </a:p>
          <a:p>
            <a:pPr marL="0" lvl="0" indent="0" rtl="0">
              <a:spcBef>
                <a:spcPts val="0"/>
              </a:spcBef>
              <a:spcAft>
                <a:spcPts val="0"/>
              </a:spcAft>
              <a:buNone/>
            </a:pPr>
            <a:endParaRPr sz="1600" dirty="0">
              <a:solidFill>
                <a:schemeClr val="dk1"/>
              </a:solidFill>
              <a:latin typeface="Montserrat"/>
              <a:ea typeface="Montserrat"/>
              <a:cs typeface="Montserrat"/>
              <a:sym typeface="Montserrat"/>
            </a:endParaRPr>
          </a:p>
          <a:p>
            <a:pPr marL="457200" lvl="0" indent="-330200">
              <a:spcBef>
                <a:spcPts val="0"/>
              </a:spcBef>
              <a:spcAft>
                <a:spcPts val="0"/>
              </a:spcAft>
              <a:buClr>
                <a:schemeClr val="dk1"/>
              </a:buClr>
              <a:buSzPts val="1600"/>
              <a:buFont typeface="Montserrat"/>
              <a:buChar char="●"/>
            </a:pPr>
            <a:r>
              <a:rPr lang="en-US" sz="1600" dirty="0">
                <a:solidFill>
                  <a:schemeClr val="dk1"/>
                </a:solidFill>
                <a:highlight>
                  <a:schemeClr val="lt1"/>
                </a:highlight>
                <a:latin typeface="Montserrat"/>
                <a:ea typeface="Montserrat"/>
                <a:cs typeface="Montserrat"/>
                <a:sym typeface="Montserrat"/>
              </a:rPr>
              <a:t>To request books from ILL.</a:t>
            </a:r>
            <a:endParaRPr sz="1600" dirty="0">
              <a:solidFill>
                <a:schemeClr val="dk1"/>
              </a:solidFill>
              <a:highlight>
                <a:schemeClr val="lt1"/>
              </a:highlight>
              <a:latin typeface="Montserrat"/>
              <a:ea typeface="Montserrat"/>
              <a:cs typeface="Montserrat"/>
              <a:sym typeface="Montserrat"/>
            </a:endParaRPr>
          </a:p>
          <a:p>
            <a:pPr marL="0" lvl="0" indent="0" rtl="0">
              <a:spcBef>
                <a:spcPts val="0"/>
              </a:spcBef>
              <a:spcAft>
                <a:spcPts val="0"/>
              </a:spcAft>
              <a:buNone/>
            </a:pPr>
            <a:endParaRPr sz="1600" dirty="0">
              <a:solidFill>
                <a:schemeClr val="dk1"/>
              </a:solidFill>
              <a:highlight>
                <a:schemeClr val="lt1"/>
              </a:highlight>
              <a:latin typeface="Montserrat"/>
              <a:ea typeface="Montserrat"/>
              <a:cs typeface="Montserrat"/>
              <a:sym typeface="Montserrat"/>
            </a:endParaRPr>
          </a:p>
          <a:p>
            <a:pPr marL="457200" lvl="0" indent="-330200" rtl="0">
              <a:spcBef>
                <a:spcPts val="0"/>
              </a:spcBef>
              <a:spcAft>
                <a:spcPts val="0"/>
              </a:spcAft>
              <a:buClr>
                <a:schemeClr val="dk1"/>
              </a:buClr>
              <a:buSzPts val="1600"/>
              <a:buFont typeface="Montserrat"/>
              <a:buChar char="●"/>
            </a:pPr>
            <a:r>
              <a:rPr lang="en-US" sz="1600" dirty="0">
                <a:solidFill>
                  <a:schemeClr val="dk1"/>
                </a:solidFill>
                <a:highlight>
                  <a:schemeClr val="lt1"/>
                </a:highlight>
                <a:latin typeface="Montserrat"/>
                <a:ea typeface="Montserrat"/>
                <a:cs typeface="Montserrat"/>
                <a:sym typeface="Montserrat"/>
              </a:rPr>
              <a:t>To find a book, they need the call number.</a:t>
            </a:r>
            <a:endParaRPr sz="1600" dirty="0">
              <a:solidFill>
                <a:schemeClr val="dk1"/>
              </a:solidFill>
              <a:highlight>
                <a:schemeClr val="lt1"/>
              </a:highlight>
              <a:latin typeface="Montserrat"/>
              <a:ea typeface="Montserrat"/>
              <a:cs typeface="Montserrat"/>
              <a:sym typeface="Montserrat"/>
            </a:endParaRPr>
          </a:p>
        </p:txBody>
      </p:sp>
      <p:sp>
        <p:nvSpPr>
          <p:cNvPr id="190" name="Shape 190"/>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91" name="Shape 191"/>
          <p:cNvSpPr txBox="1">
            <a:spLocks noGrp="1"/>
          </p:cNvSpPr>
          <p:nvPr>
            <p:ph type="sldNum" idx="12"/>
          </p:nvPr>
        </p:nvSpPr>
        <p:spPr>
          <a:xfrm>
            <a:off x="6688025"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98989"/>
              </a:buClr>
              <a:buFont typeface="Arial"/>
              <a:buNone/>
            </a:pPr>
            <a:endParaRPr/>
          </a:p>
        </p:txBody>
      </p:sp>
      <p:pic>
        <p:nvPicPr>
          <p:cNvPr id="192" name="Shape 192"/>
          <p:cNvPicPr preferRelativeResize="0"/>
          <p:nvPr/>
        </p:nvPicPr>
        <p:blipFill>
          <a:blip r:embed="rId3">
            <a:alphaModFix/>
          </a:blip>
          <a:stretch>
            <a:fillRect/>
          </a:stretch>
        </p:blipFill>
        <p:spPr>
          <a:xfrm>
            <a:off x="5349765" y="1366146"/>
            <a:ext cx="2837551" cy="2837551"/>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99" name="Shape 199"/>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0" name="Shape 200"/>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16</a:t>
            </a:fld>
            <a:endParaRPr/>
          </a:p>
        </p:txBody>
      </p:sp>
      <p:sp>
        <p:nvSpPr>
          <p:cNvPr id="201" name="Shape 201"/>
          <p:cNvSpPr txBox="1"/>
          <p:nvPr/>
        </p:nvSpPr>
        <p:spPr>
          <a:xfrm>
            <a:off x="2777200" y="2120250"/>
            <a:ext cx="13716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02" name="Shape 202"/>
          <p:cNvPicPr preferRelativeResize="0"/>
          <p:nvPr/>
        </p:nvPicPr>
        <p:blipFill rotWithShape="1">
          <a:blip r:embed="rId3">
            <a:alphaModFix/>
          </a:blip>
          <a:srcRect t="19" b="19"/>
          <a:stretch/>
        </p:blipFill>
        <p:spPr>
          <a:xfrm>
            <a:off x="1" y="375"/>
            <a:ext cx="9144003" cy="6092360"/>
          </a:xfrm>
          <a:prstGeom prst="rect">
            <a:avLst/>
          </a:prstGeom>
          <a:noFill/>
          <a:ln>
            <a:noFill/>
          </a:ln>
        </p:spPr>
      </p:pic>
      <p:sp>
        <p:nvSpPr>
          <p:cNvPr id="203" name="Shape 203"/>
          <p:cNvSpPr/>
          <p:nvPr/>
        </p:nvSpPr>
        <p:spPr>
          <a:xfrm>
            <a:off x="0" y="4054875"/>
            <a:ext cx="9144000" cy="204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dk1"/>
                </a:solidFill>
                <a:highlight>
                  <a:schemeClr val="lt1"/>
                </a:highlight>
                <a:latin typeface="Montserrat"/>
                <a:ea typeface="Montserrat"/>
                <a:cs typeface="Montserrat"/>
                <a:sym typeface="Montserrat"/>
              </a:rPr>
              <a:t>Findings: what they don’t know</a:t>
            </a:r>
            <a:endParaRPr sz="3600" b="1">
              <a:solidFill>
                <a:schemeClr val="dk1"/>
              </a:solidFill>
              <a:highlight>
                <a:schemeClr val="lt1"/>
              </a:highlight>
              <a:latin typeface="Montserrat"/>
              <a:ea typeface="Montserrat"/>
              <a:cs typeface="Montserrat"/>
              <a:sym typeface="Montserrat"/>
            </a:endParaRPr>
          </a:p>
          <a:p>
            <a:pPr marL="0" lvl="0" indent="0" algn="ctr" rtl="0">
              <a:spcBef>
                <a:spcPts val="0"/>
              </a:spcBef>
              <a:spcAft>
                <a:spcPts val="0"/>
              </a:spcAft>
              <a:buNone/>
            </a:pPr>
            <a:endParaRPr sz="3600" b="1">
              <a:solidFill>
                <a:schemeClr val="dk1"/>
              </a:solidFill>
              <a:highlight>
                <a:schemeClr val="lt1"/>
              </a:highlight>
              <a:latin typeface="Montserrat"/>
              <a:ea typeface="Montserrat"/>
              <a:cs typeface="Montserrat"/>
              <a:sym typeface="Montserrat"/>
            </a:endParaRPr>
          </a:p>
        </p:txBody>
      </p:sp>
      <p:sp>
        <p:nvSpPr>
          <p:cNvPr id="204" name="Shape 204"/>
          <p:cNvSpPr/>
          <p:nvPr/>
        </p:nvSpPr>
        <p:spPr>
          <a:xfrm>
            <a:off x="0" y="4054875"/>
            <a:ext cx="9144000" cy="1557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1" name="Shape 21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2" name="Shape 21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fld id="{00000000-1234-1234-1234-123412341234}" type="slidenum">
              <a:rPr lang="en-US"/>
              <a:t>17</a:t>
            </a:fld>
            <a:endParaRPr/>
          </a:p>
        </p:txBody>
      </p:sp>
      <p:pic>
        <p:nvPicPr>
          <p:cNvPr id="213" name="Shape 213"/>
          <p:cNvPicPr preferRelativeResize="0"/>
          <p:nvPr/>
        </p:nvPicPr>
        <p:blipFill>
          <a:blip r:embed="rId3">
            <a:alphaModFix/>
          </a:blip>
          <a:stretch>
            <a:fillRect/>
          </a:stretch>
        </p:blipFill>
        <p:spPr>
          <a:xfrm>
            <a:off x="0" y="1032006"/>
            <a:ext cx="9143999" cy="3079487"/>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0" name="Shape 220"/>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1" name="Shape 221"/>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fld id="{00000000-1234-1234-1234-123412341234}" type="slidenum">
              <a:rPr lang="en-US"/>
              <a:t>18</a:t>
            </a:fld>
            <a:endParaRPr/>
          </a:p>
        </p:txBody>
      </p:sp>
      <p:pic>
        <p:nvPicPr>
          <p:cNvPr id="222" name="Shape 222"/>
          <p:cNvPicPr preferRelativeResize="0"/>
          <p:nvPr/>
        </p:nvPicPr>
        <p:blipFill>
          <a:blip r:embed="rId3">
            <a:alphaModFix/>
          </a:blip>
          <a:stretch>
            <a:fillRect/>
          </a:stretch>
        </p:blipFill>
        <p:spPr>
          <a:xfrm>
            <a:off x="1229069" y="0"/>
            <a:ext cx="6685862" cy="5143500"/>
          </a:xfrm>
          <a:prstGeom prst="rect">
            <a:avLst/>
          </a:prstGeom>
          <a:noFill/>
          <a:ln>
            <a:noFill/>
          </a:ln>
        </p:spPr>
      </p:pic>
      <p:sp>
        <p:nvSpPr>
          <p:cNvPr id="223" name="Shape 223"/>
          <p:cNvSpPr/>
          <p:nvPr/>
        </p:nvSpPr>
        <p:spPr>
          <a:xfrm>
            <a:off x="0" y="-2075"/>
            <a:ext cx="1229100" cy="715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7914925" y="3850"/>
            <a:ext cx="1229100" cy="715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1" name="Shape 23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2" name="Shape 23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t>19</a:t>
            </a:fld>
            <a:endParaRPr/>
          </a:p>
        </p:txBody>
      </p:sp>
      <p:sp>
        <p:nvSpPr>
          <p:cNvPr id="233" name="Shape 233"/>
          <p:cNvSpPr/>
          <p:nvPr/>
        </p:nvSpPr>
        <p:spPr>
          <a:xfrm>
            <a:off x="0" y="-2075"/>
            <a:ext cx="9144000" cy="715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7914925" y="3850"/>
            <a:ext cx="1229100" cy="715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35" name="Shape 235"/>
          <p:cNvPicPr preferRelativeResize="0"/>
          <p:nvPr/>
        </p:nvPicPr>
        <p:blipFill>
          <a:blip r:embed="rId3">
            <a:alphaModFix/>
          </a:blip>
          <a:stretch>
            <a:fillRect/>
          </a:stretch>
        </p:blipFill>
        <p:spPr>
          <a:xfrm>
            <a:off x="0" y="505189"/>
            <a:ext cx="9143999" cy="413312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501800" y="4260866"/>
            <a:ext cx="8315700" cy="45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highlight>
                  <a:schemeClr val="lt1"/>
                </a:highlight>
                <a:latin typeface="Montserrat"/>
                <a:ea typeface="Montserrat"/>
                <a:cs typeface="Montserrat"/>
                <a:sym typeface="Montserrat"/>
              </a:rPr>
              <a:t>Liberal arts college with engineering</a:t>
            </a:r>
            <a:endParaRPr sz="2400" dirty="0">
              <a:highlight>
                <a:schemeClr val="lt1"/>
              </a:highlight>
              <a:latin typeface="Montserrat"/>
              <a:ea typeface="Montserrat"/>
              <a:cs typeface="Montserrat"/>
              <a:sym typeface="Montserrat"/>
            </a:endParaRPr>
          </a:p>
          <a:p>
            <a:pPr marL="457200" lvl="0" indent="0" algn="ctr" rtl="0">
              <a:spcBef>
                <a:spcPts val="0"/>
              </a:spcBef>
              <a:spcAft>
                <a:spcPts val="0"/>
              </a:spcAft>
              <a:buNone/>
            </a:pPr>
            <a:r>
              <a:rPr lang="en-US" sz="2400" dirty="0">
                <a:highlight>
                  <a:schemeClr val="lt1"/>
                </a:highlight>
                <a:latin typeface="Montserrat"/>
                <a:ea typeface="Montserrat"/>
                <a:cs typeface="Montserrat"/>
                <a:sym typeface="Montserrat"/>
              </a:rPr>
              <a:t>22 majors and 32 minors</a:t>
            </a:r>
            <a:endParaRPr sz="2400" dirty="0"/>
          </a:p>
        </p:txBody>
      </p:sp>
      <p:sp>
        <p:nvSpPr>
          <p:cNvPr id="47" name="Shape 47"/>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 name="Shape 48"/>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2</a:t>
            </a:fld>
            <a:endParaRPr/>
          </a:p>
        </p:txBody>
      </p:sp>
      <p:pic>
        <p:nvPicPr>
          <p:cNvPr id="49" name="Shape 49"/>
          <p:cNvPicPr preferRelativeResize="0"/>
          <p:nvPr/>
        </p:nvPicPr>
        <p:blipFill>
          <a:blip r:embed="rId3">
            <a:alphaModFix/>
          </a:blip>
          <a:stretch>
            <a:fillRect/>
          </a:stretch>
        </p:blipFill>
        <p:spPr>
          <a:xfrm>
            <a:off x="1276901" y="640975"/>
            <a:ext cx="6590200" cy="3542224"/>
          </a:xfrm>
          <a:prstGeom prst="rect">
            <a:avLst/>
          </a:prstGeom>
          <a:noFill/>
          <a:ln>
            <a:noFill/>
          </a:ln>
        </p:spPr>
      </p:pic>
      <p:sp>
        <p:nvSpPr>
          <p:cNvPr id="50" name="Shape 50"/>
          <p:cNvSpPr/>
          <p:nvPr/>
        </p:nvSpPr>
        <p:spPr>
          <a:xfrm>
            <a:off x="5350900" y="1935875"/>
            <a:ext cx="269700" cy="265200"/>
          </a:xfrm>
          <a:prstGeom prst="ellipse">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alphaModFix/>
          </a:blip>
          <a:stretch>
            <a:fillRect/>
          </a:stretch>
        </p:blipFill>
        <p:spPr>
          <a:xfrm>
            <a:off x="0" y="972700"/>
            <a:ext cx="9144000" cy="4887051"/>
          </a:xfrm>
          <a:prstGeom prst="rect">
            <a:avLst/>
          </a:prstGeom>
          <a:noFill/>
          <a:ln>
            <a:noFill/>
          </a:ln>
        </p:spPr>
      </p:pic>
      <p:sp>
        <p:nvSpPr>
          <p:cNvPr id="84" name="Shape 84"/>
          <p:cNvSpPr txBox="1">
            <a:spLocks noGrp="1"/>
          </p:cNvSpPr>
          <p:nvPr>
            <p:ph type="body" idx="1"/>
          </p:nvPr>
        </p:nvSpPr>
        <p:spPr>
          <a:xfrm>
            <a:off x="460325" y="1947501"/>
            <a:ext cx="8315700" cy="855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US" sz="2400" dirty="0" smtClean="0">
                <a:latin typeface="Montserrat"/>
                <a:ea typeface="Montserrat"/>
                <a:cs typeface="Montserrat"/>
                <a:sym typeface="Montserrat"/>
              </a:rPr>
              <a:t>Who believes subject headings are an important skill to teach in information literacy instruction sessions?</a:t>
            </a:r>
            <a:endParaRPr sz="2400" dirty="0">
              <a:latin typeface="Montserrat"/>
              <a:ea typeface="Montserrat"/>
              <a:cs typeface="Montserrat"/>
              <a:sym typeface="Montserrat"/>
            </a:endParaRPr>
          </a:p>
        </p:txBody>
      </p:sp>
      <p:sp>
        <p:nvSpPr>
          <p:cNvPr id="85" name="Shape 85"/>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 name="Shape 86"/>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20</a:t>
            </a:fld>
            <a:endParaRPr/>
          </a:p>
        </p:txBody>
      </p:sp>
    </p:spTree>
    <p:extLst>
      <p:ext uri="{BB962C8B-B14F-4D97-AF65-F5344CB8AC3E}">
        <p14:creationId xmlns:p14="http://schemas.microsoft.com/office/powerpoint/2010/main" val="730732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p:nvPr/>
        </p:nvSpPr>
        <p:spPr>
          <a:xfrm>
            <a:off x="0" y="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3" name="Shape 243"/>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fld id="{00000000-1234-1234-1234-123412341234}" type="slidenum">
              <a:rPr lang="en-US"/>
              <a:t>21</a:t>
            </a:fld>
            <a:endParaRPr/>
          </a:p>
        </p:txBody>
      </p:sp>
      <p:pic>
        <p:nvPicPr>
          <p:cNvPr id="244" name="Shape 244"/>
          <p:cNvPicPr preferRelativeResize="0"/>
          <p:nvPr/>
        </p:nvPicPr>
        <p:blipFill>
          <a:blip r:embed="rId3">
            <a:alphaModFix/>
          </a:blip>
          <a:stretch>
            <a:fillRect/>
          </a:stretch>
        </p:blipFill>
        <p:spPr>
          <a:xfrm>
            <a:off x="3395904" y="952291"/>
            <a:ext cx="2352200" cy="32389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51" name="Shape 25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52" name="Shape 25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22</a:t>
            </a:fld>
            <a:endParaRPr/>
          </a:p>
        </p:txBody>
      </p:sp>
      <p:sp>
        <p:nvSpPr>
          <p:cNvPr id="253" name="Shape 253"/>
          <p:cNvSpPr txBox="1"/>
          <p:nvPr/>
        </p:nvSpPr>
        <p:spPr>
          <a:xfrm>
            <a:off x="2777200" y="2120250"/>
            <a:ext cx="13716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54" name="Shape 254"/>
          <p:cNvPicPr preferRelativeResize="0"/>
          <p:nvPr/>
        </p:nvPicPr>
        <p:blipFill rotWithShape="1">
          <a:blip r:embed="rId3">
            <a:alphaModFix/>
          </a:blip>
          <a:srcRect t="9" b="9"/>
          <a:stretch/>
        </p:blipFill>
        <p:spPr>
          <a:xfrm>
            <a:off x="1" y="375"/>
            <a:ext cx="9144003" cy="6093032"/>
          </a:xfrm>
          <a:prstGeom prst="rect">
            <a:avLst/>
          </a:prstGeom>
          <a:noFill/>
          <a:ln>
            <a:noFill/>
          </a:ln>
        </p:spPr>
      </p:pic>
      <p:sp>
        <p:nvSpPr>
          <p:cNvPr id="255" name="Shape 255"/>
          <p:cNvSpPr/>
          <p:nvPr/>
        </p:nvSpPr>
        <p:spPr>
          <a:xfrm>
            <a:off x="0" y="4054875"/>
            <a:ext cx="9144000" cy="204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dk1"/>
                </a:solidFill>
                <a:highlight>
                  <a:schemeClr val="lt1"/>
                </a:highlight>
                <a:latin typeface="Montserrat"/>
                <a:ea typeface="Montserrat"/>
                <a:cs typeface="Montserrat"/>
                <a:sym typeface="Montserrat"/>
              </a:rPr>
              <a:t>Findings: what students say</a:t>
            </a:r>
            <a:endParaRPr sz="3600" b="1">
              <a:solidFill>
                <a:schemeClr val="dk1"/>
              </a:solidFill>
              <a:highlight>
                <a:schemeClr val="lt1"/>
              </a:highlight>
              <a:latin typeface="Montserrat"/>
              <a:ea typeface="Montserrat"/>
              <a:cs typeface="Montserrat"/>
              <a:sym typeface="Montserrat"/>
            </a:endParaRPr>
          </a:p>
          <a:p>
            <a:pPr marL="0" lvl="0" indent="0" algn="ctr" rtl="0">
              <a:spcBef>
                <a:spcPts val="0"/>
              </a:spcBef>
              <a:spcAft>
                <a:spcPts val="0"/>
              </a:spcAft>
              <a:buNone/>
            </a:pPr>
            <a:endParaRPr sz="3600" b="1">
              <a:solidFill>
                <a:schemeClr val="dk1"/>
              </a:solidFill>
              <a:highlight>
                <a:schemeClr val="lt1"/>
              </a:highlight>
              <a:latin typeface="Montserrat"/>
              <a:ea typeface="Montserrat"/>
              <a:cs typeface="Montserrat"/>
              <a:sym typeface="Montserrat"/>
            </a:endParaRPr>
          </a:p>
        </p:txBody>
      </p:sp>
      <p:sp>
        <p:nvSpPr>
          <p:cNvPr id="256" name="Shape 256"/>
          <p:cNvSpPr/>
          <p:nvPr/>
        </p:nvSpPr>
        <p:spPr>
          <a:xfrm>
            <a:off x="0" y="4054875"/>
            <a:ext cx="9144000" cy="1557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1"/>
        <p:cNvGrpSpPr/>
        <p:nvPr/>
      </p:nvGrpSpPr>
      <p:grpSpPr>
        <a:xfrm>
          <a:off x="0" y="0"/>
          <a:ext cx="0" cy="0"/>
          <a:chOff x="0" y="0"/>
          <a:chExt cx="0" cy="0"/>
        </a:xfrm>
      </p:grpSpPr>
      <p:sp>
        <p:nvSpPr>
          <p:cNvPr id="263" name="Shape 263"/>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64" name="Shape 264"/>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t>23</a:t>
            </a:fld>
            <a:endParaRPr/>
          </a:p>
        </p:txBody>
      </p:sp>
      <p:grpSp>
        <p:nvGrpSpPr>
          <p:cNvPr id="265" name="Shape 265"/>
          <p:cNvGrpSpPr/>
          <p:nvPr/>
        </p:nvGrpSpPr>
        <p:grpSpPr>
          <a:xfrm>
            <a:off x="2744109" y="1597469"/>
            <a:ext cx="1827900" cy="2399700"/>
            <a:chOff x="2744109" y="1597469"/>
            <a:chExt cx="1827900" cy="2399700"/>
          </a:xfrm>
        </p:grpSpPr>
        <p:sp>
          <p:nvSpPr>
            <p:cNvPr id="266" name="Shape 266"/>
            <p:cNvSpPr/>
            <p:nvPr/>
          </p:nvSpPr>
          <p:spPr>
            <a:xfrm rot="5400000">
              <a:off x="2458209" y="1883369"/>
              <a:ext cx="2399700" cy="1827900"/>
            </a:xfrm>
            <a:prstGeom prst="rightArrowCallout">
              <a:avLst>
                <a:gd name="adj1" fmla="val 9283"/>
                <a:gd name="adj2" fmla="val 13570"/>
                <a:gd name="adj3" fmla="val 16082"/>
                <a:gd name="adj4" fmla="val 81236"/>
              </a:avLst>
            </a:prstGeom>
            <a:solidFill>
              <a:srgbClr val="840D3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p:nvPr/>
          </p:nvSpPr>
          <p:spPr>
            <a:xfrm rot="10800000" flipH="1">
              <a:off x="2834043" y="1687411"/>
              <a:ext cx="1649400" cy="1769700"/>
            </a:xfrm>
            <a:prstGeom prst="snip1Rect">
              <a:avLst>
                <a:gd name="adj" fmla="val 0"/>
              </a:avLst>
            </a:prstGeom>
            <a:solidFill>
              <a:srgbClr val="AC114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268"/>
            <p:cNvSpPr txBox="1"/>
            <p:nvPr/>
          </p:nvSpPr>
          <p:spPr>
            <a:xfrm>
              <a:off x="2966450" y="1795520"/>
              <a:ext cx="1383000" cy="14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100" b="1">
                  <a:solidFill>
                    <a:srgbClr val="FFFFFF"/>
                  </a:solidFill>
                  <a:latin typeface="Roboto"/>
                  <a:ea typeface="Roboto"/>
                  <a:cs typeface="Roboto"/>
                  <a:sym typeface="Roboto"/>
                </a:rPr>
                <a:t>Vestibulum nec congue tempus</a:t>
              </a:r>
              <a:endParaRPr sz="1100" b="1">
                <a:solidFill>
                  <a:srgbClr val="FFFFFF"/>
                </a:solidFill>
                <a:latin typeface="Roboto"/>
                <a:ea typeface="Roboto"/>
                <a:cs typeface="Roboto"/>
                <a:sym typeface="Roboto"/>
              </a:endParaRPr>
            </a:p>
            <a:p>
              <a:pPr marL="0" lvl="0" indent="0" algn="ctr">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a:lnSpc>
                  <a:spcPct val="115000"/>
                </a:lnSpc>
                <a:spcBef>
                  <a:spcPts val="0"/>
                </a:spcBef>
                <a:spcAft>
                  <a:spcPts val="1600"/>
                </a:spcAft>
                <a:buNone/>
              </a:pPr>
              <a:r>
                <a:rPr lang="en-US" sz="800">
                  <a:solidFill>
                    <a:srgbClr val="FFFFFF"/>
                  </a:solidFill>
                  <a:latin typeface="Roboto"/>
                  <a:ea typeface="Roboto"/>
                  <a:cs typeface="Roboto"/>
                  <a:sym typeface="Roboto"/>
                </a:rPr>
                <a:t>Lorem ipsum dolor sit dolor amet, consectetur nec adipiscing elit, sed do ipsum eiusmod tempor. Donec facilisis lacus eget sit nec lorem mauris.</a:t>
              </a:r>
              <a:endParaRPr sz="800">
                <a:solidFill>
                  <a:srgbClr val="FFFFFF"/>
                </a:solidFill>
              </a:endParaRPr>
            </a:p>
          </p:txBody>
        </p:sp>
      </p:grpSp>
      <p:grpSp>
        <p:nvGrpSpPr>
          <p:cNvPr id="269" name="Shape 269"/>
          <p:cNvGrpSpPr/>
          <p:nvPr/>
        </p:nvGrpSpPr>
        <p:grpSpPr>
          <a:xfrm>
            <a:off x="4572009" y="1146343"/>
            <a:ext cx="1827900" cy="2399700"/>
            <a:chOff x="4572009" y="1146343"/>
            <a:chExt cx="1827900" cy="2399700"/>
          </a:xfrm>
        </p:grpSpPr>
        <p:sp>
          <p:nvSpPr>
            <p:cNvPr id="270" name="Shape 270"/>
            <p:cNvSpPr/>
            <p:nvPr/>
          </p:nvSpPr>
          <p:spPr>
            <a:xfrm rot="-5400000">
              <a:off x="4286109" y="1432243"/>
              <a:ext cx="2399700" cy="1827900"/>
            </a:xfrm>
            <a:prstGeom prst="rightArrowCallout">
              <a:avLst>
                <a:gd name="adj1" fmla="val 9283"/>
                <a:gd name="adj2" fmla="val 13570"/>
                <a:gd name="adj3" fmla="val 16082"/>
                <a:gd name="adj4" fmla="val 81236"/>
              </a:avLst>
            </a:prstGeom>
            <a:solidFill>
              <a:srgbClr val="F48FB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271"/>
            <p:cNvSpPr/>
            <p:nvPr/>
          </p:nvSpPr>
          <p:spPr>
            <a:xfrm flipH="1">
              <a:off x="4660575" y="1686400"/>
              <a:ext cx="1649400" cy="1769700"/>
            </a:xfrm>
            <a:prstGeom prst="snip1Rect">
              <a:avLst>
                <a:gd name="adj" fmla="val 0"/>
              </a:avLst>
            </a:prstGeom>
            <a:solidFill>
              <a:srgbClr val="AC114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txBox="1"/>
            <p:nvPr/>
          </p:nvSpPr>
          <p:spPr>
            <a:xfrm>
              <a:off x="4794425" y="1795520"/>
              <a:ext cx="1383000" cy="14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100" b="1">
                  <a:solidFill>
                    <a:srgbClr val="FFFFFF"/>
                  </a:solidFill>
                  <a:latin typeface="Roboto"/>
                  <a:ea typeface="Roboto"/>
                  <a:cs typeface="Roboto"/>
                  <a:sym typeface="Roboto"/>
                </a:rPr>
                <a:t>Vestibulum nec congue tempus</a:t>
              </a:r>
              <a:endParaRPr sz="1100" b="1">
                <a:solidFill>
                  <a:srgbClr val="FFFFFF"/>
                </a:solidFill>
                <a:latin typeface="Roboto"/>
                <a:ea typeface="Roboto"/>
                <a:cs typeface="Roboto"/>
                <a:sym typeface="Roboto"/>
              </a:endParaRPr>
            </a:p>
            <a:p>
              <a:pPr marL="0" lvl="0" indent="0" algn="ctr">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a:lnSpc>
                  <a:spcPct val="115000"/>
                </a:lnSpc>
                <a:spcBef>
                  <a:spcPts val="0"/>
                </a:spcBef>
                <a:spcAft>
                  <a:spcPts val="1600"/>
                </a:spcAft>
                <a:buNone/>
              </a:pPr>
              <a:r>
                <a:rPr lang="en-US" sz="800">
                  <a:solidFill>
                    <a:srgbClr val="FFFFFF"/>
                  </a:solidFill>
                  <a:latin typeface="Roboto"/>
                  <a:ea typeface="Roboto"/>
                  <a:cs typeface="Roboto"/>
                  <a:sym typeface="Roboto"/>
                </a:rPr>
                <a:t>Lorem ipsum dolor sit dolor amet, consectetur nec adipiscing elit, sed do ipsum eiusmod tempor. Donec facilisis lacus eget sit nec lorem mauris.</a:t>
              </a:r>
              <a:endParaRPr sz="800">
                <a:solidFill>
                  <a:srgbClr val="FFFFFF"/>
                </a:solidFill>
              </a:endParaRPr>
            </a:p>
          </p:txBody>
        </p:sp>
      </p:grpSp>
      <p:grpSp>
        <p:nvGrpSpPr>
          <p:cNvPr id="273" name="Shape 273"/>
          <p:cNvGrpSpPr/>
          <p:nvPr/>
        </p:nvGrpSpPr>
        <p:grpSpPr>
          <a:xfrm>
            <a:off x="6400059" y="1597469"/>
            <a:ext cx="1827900" cy="2399700"/>
            <a:chOff x="6400059" y="1597469"/>
            <a:chExt cx="1827900" cy="2399700"/>
          </a:xfrm>
        </p:grpSpPr>
        <p:sp>
          <p:nvSpPr>
            <p:cNvPr id="274" name="Shape 274"/>
            <p:cNvSpPr/>
            <p:nvPr/>
          </p:nvSpPr>
          <p:spPr>
            <a:xfrm rot="5400000">
              <a:off x="6114159" y="1883369"/>
              <a:ext cx="2399700" cy="1827900"/>
            </a:xfrm>
            <a:prstGeom prst="rightArrowCallout">
              <a:avLst>
                <a:gd name="adj1" fmla="val 9283"/>
                <a:gd name="adj2" fmla="val 13570"/>
                <a:gd name="adj3" fmla="val 16082"/>
                <a:gd name="adj4" fmla="val 81236"/>
              </a:avLst>
            </a:prstGeom>
            <a:solidFill>
              <a:srgbClr val="840D3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rot="10800000" flipH="1">
              <a:off x="6489993" y="1687411"/>
              <a:ext cx="1649400" cy="1769700"/>
            </a:xfrm>
            <a:prstGeom prst="snip1Rect">
              <a:avLst>
                <a:gd name="adj" fmla="val 0"/>
              </a:avLst>
            </a:prstGeom>
            <a:solidFill>
              <a:srgbClr val="AC114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txBox="1"/>
            <p:nvPr/>
          </p:nvSpPr>
          <p:spPr>
            <a:xfrm>
              <a:off x="6622400" y="1795520"/>
              <a:ext cx="1383000" cy="14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100" b="1">
                  <a:solidFill>
                    <a:srgbClr val="FFFFFF"/>
                  </a:solidFill>
                  <a:latin typeface="Roboto"/>
                  <a:ea typeface="Roboto"/>
                  <a:cs typeface="Roboto"/>
                  <a:sym typeface="Roboto"/>
                </a:rPr>
                <a:t>Vestibulum nec congue tempus</a:t>
              </a:r>
              <a:endParaRPr sz="1100" b="1">
                <a:solidFill>
                  <a:srgbClr val="FFFFFF"/>
                </a:solidFill>
                <a:latin typeface="Roboto"/>
                <a:ea typeface="Roboto"/>
                <a:cs typeface="Roboto"/>
                <a:sym typeface="Roboto"/>
              </a:endParaRPr>
            </a:p>
            <a:p>
              <a:pPr marL="0" lvl="0" indent="0" algn="ctr">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a:lnSpc>
                  <a:spcPct val="115000"/>
                </a:lnSpc>
                <a:spcBef>
                  <a:spcPts val="0"/>
                </a:spcBef>
                <a:spcAft>
                  <a:spcPts val="1600"/>
                </a:spcAft>
                <a:buNone/>
              </a:pPr>
              <a:r>
                <a:rPr lang="en-US" sz="800">
                  <a:solidFill>
                    <a:srgbClr val="FFFFFF"/>
                  </a:solidFill>
                  <a:latin typeface="Roboto"/>
                  <a:ea typeface="Roboto"/>
                  <a:cs typeface="Roboto"/>
                  <a:sym typeface="Roboto"/>
                </a:rPr>
                <a:t>Lorem ipsum dolor sit dolor amet, consectetur nec adipiscing elit, sed do ipsum eiusmod tempor. Donec facilisis lacus eget sit nec lorem mauris.</a:t>
              </a:r>
              <a:endParaRPr sz="800">
                <a:solidFill>
                  <a:srgbClr val="FFFFFF"/>
                </a:solidFill>
              </a:endParaRPr>
            </a:p>
          </p:txBody>
        </p:sp>
      </p:grpSp>
      <p:grpSp>
        <p:nvGrpSpPr>
          <p:cNvPr id="277" name="Shape 277"/>
          <p:cNvGrpSpPr/>
          <p:nvPr/>
        </p:nvGrpSpPr>
        <p:grpSpPr>
          <a:xfrm>
            <a:off x="916059" y="1146343"/>
            <a:ext cx="1827900" cy="2399700"/>
            <a:chOff x="916059" y="1146343"/>
            <a:chExt cx="1827900" cy="2399700"/>
          </a:xfrm>
        </p:grpSpPr>
        <p:sp>
          <p:nvSpPr>
            <p:cNvPr id="278" name="Shape 278"/>
            <p:cNvSpPr/>
            <p:nvPr/>
          </p:nvSpPr>
          <p:spPr>
            <a:xfrm rot="-5400000">
              <a:off x="630159" y="1432243"/>
              <a:ext cx="2399700" cy="1827900"/>
            </a:xfrm>
            <a:prstGeom prst="rightArrowCallout">
              <a:avLst>
                <a:gd name="adj1" fmla="val 9283"/>
                <a:gd name="adj2" fmla="val 13570"/>
                <a:gd name="adj3" fmla="val 16082"/>
                <a:gd name="adj4" fmla="val 81236"/>
              </a:avLst>
            </a:prstGeom>
            <a:solidFill>
              <a:srgbClr val="F48FB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flipH="1">
              <a:off x="1004625" y="1686400"/>
              <a:ext cx="1649400" cy="1769700"/>
            </a:xfrm>
            <a:prstGeom prst="snip1Rect">
              <a:avLst>
                <a:gd name="adj" fmla="val 0"/>
              </a:avLst>
            </a:prstGeom>
            <a:solidFill>
              <a:srgbClr val="AC114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txBox="1"/>
            <p:nvPr/>
          </p:nvSpPr>
          <p:spPr>
            <a:xfrm>
              <a:off x="1138475" y="1795520"/>
              <a:ext cx="1383000" cy="14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100" b="1">
                  <a:solidFill>
                    <a:srgbClr val="FFFFFF"/>
                  </a:solidFill>
                  <a:latin typeface="Roboto"/>
                  <a:ea typeface="Roboto"/>
                  <a:cs typeface="Roboto"/>
                  <a:sym typeface="Roboto"/>
                </a:rPr>
                <a:t>Vestibulum nec congue tempus</a:t>
              </a:r>
              <a:endParaRPr sz="1100" b="1">
                <a:solidFill>
                  <a:srgbClr val="FFFFFF"/>
                </a:solidFill>
                <a:latin typeface="Roboto"/>
                <a:ea typeface="Roboto"/>
                <a:cs typeface="Roboto"/>
                <a:sym typeface="Roboto"/>
              </a:endParaRPr>
            </a:p>
            <a:p>
              <a:pPr marL="0" lvl="0" indent="0" algn="ctr">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a:lnSpc>
                  <a:spcPct val="115000"/>
                </a:lnSpc>
                <a:spcBef>
                  <a:spcPts val="0"/>
                </a:spcBef>
                <a:spcAft>
                  <a:spcPts val="1600"/>
                </a:spcAft>
                <a:buNone/>
              </a:pPr>
              <a:r>
                <a:rPr lang="en-US" sz="800">
                  <a:solidFill>
                    <a:srgbClr val="FFFFFF"/>
                  </a:solidFill>
                  <a:latin typeface="Roboto"/>
                  <a:ea typeface="Roboto"/>
                  <a:cs typeface="Roboto"/>
                  <a:sym typeface="Roboto"/>
                </a:rPr>
                <a:t>Lorem ipsum dolor sit dolor amet, consectetur nec adipiscing elit, sed do ipsum eiusmod tempor. Donec facilisis lacus eget sit nec lorem mauris.</a:t>
              </a:r>
              <a:endParaRPr sz="800">
                <a:solidFill>
                  <a:srgbClr val="FFFFFF"/>
                </a:solidFill>
              </a:endParaRPr>
            </a:p>
          </p:txBody>
        </p:sp>
      </p:grpSp>
      <p:grpSp>
        <p:nvGrpSpPr>
          <p:cNvPr id="281" name="Shape 281"/>
          <p:cNvGrpSpPr/>
          <p:nvPr/>
        </p:nvGrpSpPr>
        <p:grpSpPr>
          <a:xfrm>
            <a:off x="2744109" y="1597469"/>
            <a:ext cx="1827900" cy="2399700"/>
            <a:chOff x="2744109" y="1597469"/>
            <a:chExt cx="1827900" cy="2399700"/>
          </a:xfrm>
        </p:grpSpPr>
        <p:sp>
          <p:nvSpPr>
            <p:cNvPr id="282" name="Shape 282"/>
            <p:cNvSpPr/>
            <p:nvPr/>
          </p:nvSpPr>
          <p:spPr>
            <a:xfrm rot="5400000">
              <a:off x="2458209" y="1883369"/>
              <a:ext cx="2399700" cy="1827900"/>
            </a:xfrm>
            <a:prstGeom prst="rightArrowCallout">
              <a:avLst>
                <a:gd name="adj1" fmla="val 9283"/>
                <a:gd name="adj2" fmla="val 13570"/>
                <a:gd name="adj3" fmla="val 16082"/>
                <a:gd name="adj4" fmla="val 81236"/>
              </a:avLst>
            </a:prstGeom>
            <a:solidFill>
              <a:srgbClr val="55156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rot="10800000" flipH="1">
              <a:off x="2834043" y="1687411"/>
              <a:ext cx="1649400" cy="1769700"/>
            </a:xfrm>
            <a:prstGeom prst="snip1Rect">
              <a:avLst>
                <a:gd name="adj" fmla="val 0"/>
              </a:avLst>
            </a:prstGeom>
            <a:solidFill>
              <a:srgbClr val="701C7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txBox="1"/>
            <p:nvPr/>
          </p:nvSpPr>
          <p:spPr>
            <a:xfrm>
              <a:off x="2966450" y="1795520"/>
              <a:ext cx="1383000" cy="1476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US" b="1">
                  <a:solidFill>
                    <a:schemeClr val="lt1"/>
                  </a:solidFill>
                  <a:latin typeface="Montserrat"/>
                  <a:ea typeface="Montserrat"/>
                  <a:cs typeface="Montserrat"/>
                  <a:sym typeface="Montserrat"/>
                </a:rPr>
                <a:t>Create a flowchart to help with the research process.</a:t>
              </a:r>
              <a:endParaRPr sz="1200">
                <a:solidFill>
                  <a:srgbClr val="FFFFFF"/>
                </a:solidFill>
              </a:endParaRPr>
            </a:p>
          </p:txBody>
        </p:sp>
      </p:grpSp>
      <p:grpSp>
        <p:nvGrpSpPr>
          <p:cNvPr id="285" name="Shape 285"/>
          <p:cNvGrpSpPr/>
          <p:nvPr/>
        </p:nvGrpSpPr>
        <p:grpSpPr>
          <a:xfrm>
            <a:off x="4572009" y="1146343"/>
            <a:ext cx="1827900" cy="2399700"/>
            <a:chOff x="4572009" y="1146343"/>
            <a:chExt cx="1827900" cy="2399700"/>
          </a:xfrm>
        </p:grpSpPr>
        <p:sp>
          <p:nvSpPr>
            <p:cNvPr id="286" name="Shape 286"/>
            <p:cNvSpPr/>
            <p:nvPr/>
          </p:nvSpPr>
          <p:spPr>
            <a:xfrm rot="-5400000">
              <a:off x="4286109" y="1432243"/>
              <a:ext cx="2399700" cy="1827900"/>
            </a:xfrm>
            <a:prstGeom prst="rightArrowCallout">
              <a:avLst>
                <a:gd name="adj1" fmla="val 9283"/>
                <a:gd name="adj2" fmla="val 13570"/>
                <a:gd name="adj3" fmla="val 16082"/>
                <a:gd name="adj4" fmla="val 81236"/>
              </a:avLst>
            </a:prstGeom>
            <a:solidFill>
              <a:srgbClr val="D686E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7" name="Shape 287"/>
            <p:cNvSpPr/>
            <p:nvPr/>
          </p:nvSpPr>
          <p:spPr>
            <a:xfrm flipH="1">
              <a:off x="4660575" y="1686400"/>
              <a:ext cx="1649400" cy="1769700"/>
            </a:xfrm>
            <a:prstGeom prst="snip1Rect">
              <a:avLst>
                <a:gd name="adj" fmla="val 0"/>
              </a:avLst>
            </a:prstGeom>
            <a:solidFill>
              <a:srgbClr val="701C7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8" name="Shape 288"/>
            <p:cNvSpPr txBox="1"/>
            <p:nvPr/>
          </p:nvSpPr>
          <p:spPr>
            <a:xfrm>
              <a:off x="4794425" y="1795520"/>
              <a:ext cx="1383000" cy="1476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b="1">
                  <a:solidFill>
                    <a:srgbClr val="FFFFFF"/>
                  </a:solidFill>
                  <a:latin typeface="Montserrat"/>
                  <a:ea typeface="Montserrat"/>
                  <a:cs typeface="Montserrat"/>
                  <a:sym typeface="Montserrat"/>
                </a:rPr>
                <a:t>Offer major-</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b="1">
                  <a:solidFill>
                    <a:srgbClr val="FFFFFF"/>
                  </a:solidFill>
                  <a:latin typeface="Montserrat"/>
                  <a:ea typeface="Montserrat"/>
                  <a:cs typeface="Montserrat"/>
                  <a:sym typeface="Montserrat"/>
                </a:rPr>
                <a:t>specific workshops.</a:t>
              </a:r>
              <a:endParaRPr>
                <a:solidFill>
                  <a:schemeClr val="lt1"/>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100" b="1">
                <a:solidFill>
                  <a:srgbClr val="FFFFFF"/>
                </a:solidFill>
                <a:latin typeface="Roboto"/>
                <a:ea typeface="Roboto"/>
                <a:cs typeface="Roboto"/>
                <a:sym typeface="Roboto"/>
              </a:endParaRPr>
            </a:p>
          </p:txBody>
        </p:sp>
      </p:grpSp>
      <p:grpSp>
        <p:nvGrpSpPr>
          <p:cNvPr id="289" name="Shape 289"/>
          <p:cNvGrpSpPr/>
          <p:nvPr/>
        </p:nvGrpSpPr>
        <p:grpSpPr>
          <a:xfrm>
            <a:off x="6400059" y="1597469"/>
            <a:ext cx="1827900" cy="2399700"/>
            <a:chOff x="6400059" y="1597469"/>
            <a:chExt cx="1827900" cy="2399700"/>
          </a:xfrm>
        </p:grpSpPr>
        <p:sp>
          <p:nvSpPr>
            <p:cNvPr id="290" name="Shape 290"/>
            <p:cNvSpPr/>
            <p:nvPr/>
          </p:nvSpPr>
          <p:spPr>
            <a:xfrm rot="5400000">
              <a:off x="6114159" y="1883369"/>
              <a:ext cx="2399700" cy="1827900"/>
            </a:xfrm>
            <a:prstGeom prst="rightArrowCallout">
              <a:avLst>
                <a:gd name="adj1" fmla="val 9283"/>
                <a:gd name="adj2" fmla="val 13570"/>
                <a:gd name="adj3" fmla="val 16082"/>
                <a:gd name="adj4" fmla="val 81236"/>
              </a:avLst>
            </a:prstGeom>
            <a:solidFill>
              <a:srgbClr val="55156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rot="10800000" flipH="1">
              <a:off x="6489993" y="1687411"/>
              <a:ext cx="1649400" cy="1769700"/>
            </a:xfrm>
            <a:prstGeom prst="snip1Rect">
              <a:avLst>
                <a:gd name="adj" fmla="val 0"/>
              </a:avLst>
            </a:prstGeom>
            <a:solidFill>
              <a:srgbClr val="701C7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txBox="1"/>
            <p:nvPr/>
          </p:nvSpPr>
          <p:spPr>
            <a:xfrm>
              <a:off x="6622400" y="1795520"/>
              <a:ext cx="1383000" cy="14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b="1">
                  <a:solidFill>
                    <a:schemeClr val="lt1"/>
                  </a:solidFill>
                  <a:latin typeface="Montserrat"/>
                  <a:ea typeface="Montserrat"/>
                  <a:cs typeface="Montserrat"/>
                  <a:sym typeface="Montserrat"/>
                </a:rPr>
                <a:t>Promote Google Scholar in the library classroom. </a:t>
              </a:r>
              <a:endParaRPr sz="1200">
                <a:solidFill>
                  <a:schemeClr val="lt1"/>
                </a:solidFill>
              </a:endParaRPr>
            </a:p>
            <a:p>
              <a:pPr marL="0" lvl="0" indent="0" algn="ctr">
                <a:lnSpc>
                  <a:spcPct val="115000"/>
                </a:lnSpc>
                <a:spcBef>
                  <a:spcPts val="1600"/>
                </a:spcBef>
                <a:spcAft>
                  <a:spcPts val="1600"/>
                </a:spcAft>
                <a:buNone/>
              </a:pPr>
              <a:endParaRPr sz="1100" b="1">
                <a:solidFill>
                  <a:srgbClr val="FFFFFF"/>
                </a:solidFill>
                <a:latin typeface="Roboto"/>
                <a:ea typeface="Roboto"/>
                <a:cs typeface="Roboto"/>
                <a:sym typeface="Roboto"/>
              </a:endParaRPr>
            </a:p>
          </p:txBody>
        </p:sp>
      </p:grpSp>
      <p:grpSp>
        <p:nvGrpSpPr>
          <p:cNvPr id="293" name="Shape 293"/>
          <p:cNvGrpSpPr/>
          <p:nvPr/>
        </p:nvGrpSpPr>
        <p:grpSpPr>
          <a:xfrm>
            <a:off x="916059" y="1146343"/>
            <a:ext cx="1827900" cy="2399700"/>
            <a:chOff x="916059" y="1146343"/>
            <a:chExt cx="1827900" cy="2399700"/>
          </a:xfrm>
        </p:grpSpPr>
        <p:sp>
          <p:nvSpPr>
            <p:cNvPr id="294" name="Shape 294"/>
            <p:cNvSpPr/>
            <p:nvPr/>
          </p:nvSpPr>
          <p:spPr>
            <a:xfrm rot="-5400000">
              <a:off x="630159" y="1432243"/>
              <a:ext cx="2399700" cy="1827900"/>
            </a:xfrm>
            <a:prstGeom prst="rightArrowCallout">
              <a:avLst>
                <a:gd name="adj1" fmla="val 9283"/>
                <a:gd name="adj2" fmla="val 13570"/>
                <a:gd name="adj3" fmla="val 16082"/>
                <a:gd name="adj4" fmla="val 81236"/>
              </a:avLst>
            </a:prstGeom>
            <a:solidFill>
              <a:srgbClr val="D686E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flipH="1">
              <a:off x="1004625" y="1686400"/>
              <a:ext cx="1649400" cy="1769700"/>
            </a:xfrm>
            <a:prstGeom prst="snip1Rect">
              <a:avLst>
                <a:gd name="adj" fmla="val 0"/>
              </a:avLst>
            </a:prstGeom>
            <a:solidFill>
              <a:srgbClr val="701C7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txBox="1"/>
            <p:nvPr/>
          </p:nvSpPr>
          <p:spPr>
            <a:xfrm>
              <a:off x="1138475" y="1795520"/>
              <a:ext cx="1383000" cy="1476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1600"/>
                </a:spcAft>
                <a:buNone/>
              </a:pPr>
              <a:r>
                <a:rPr lang="en-US" b="1">
                  <a:solidFill>
                    <a:srgbClr val="FFFFFF"/>
                  </a:solidFill>
                  <a:latin typeface="Montserrat"/>
                  <a:ea typeface="Montserrat"/>
                  <a:cs typeface="Montserrat"/>
                  <a:sym typeface="Montserrat"/>
                </a:rPr>
                <a:t>Create video tutorials.</a:t>
              </a:r>
              <a:endParaRPr>
                <a:solidFill>
                  <a:srgbClr val="FFFFFF"/>
                </a:solidFill>
                <a:latin typeface="Montserrat"/>
                <a:ea typeface="Montserrat"/>
                <a:cs typeface="Montserrat"/>
                <a:sym typeface="Montserrat"/>
              </a:endParaRPr>
            </a:p>
          </p:txBody>
        </p:sp>
      </p:grpSp>
      <p:sp>
        <p:nvSpPr>
          <p:cNvPr id="297" name="Shape 297"/>
          <p:cNvSpPr txBox="1"/>
          <p:nvPr/>
        </p:nvSpPr>
        <p:spPr>
          <a:xfrm>
            <a:off x="1782305" y="2251129"/>
            <a:ext cx="5579400" cy="65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endParaRPr/>
          </a:p>
        </p:txBody>
      </p:sp>
      <p:sp>
        <p:nvSpPr>
          <p:cNvPr id="298" name="Shape 298"/>
          <p:cNvSpPr/>
          <p:nvPr/>
        </p:nvSpPr>
        <p:spPr>
          <a:xfrm>
            <a:off x="-19375" y="-1925"/>
            <a:ext cx="9163500" cy="7944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6" name="Shape 306"/>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fld id="{00000000-1234-1234-1234-123412341234}" type="slidenum">
              <a:rPr lang="en-US"/>
              <a:t>24</a:t>
            </a:fld>
            <a:endParaRPr/>
          </a:p>
        </p:txBody>
      </p:sp>
      <p:pic>
        <p:nvPicPr>
          <p:cNvPr id="307" name="Shape 307"/>
          <p:cNvPicPr preferRelativeResize="0"/>
          <p:nvPr/>
        </p:nvPicPr>
        <p:blipFill>
          <a:blip r:embed="rId3">
            <a:alphaModFix/>
          </a:blip>
          <a:stretch>
            <a:fillRect/>
          </a:stretch>
        </p:blipFill>
        <p:spPr>
          <a:xfrm>
            <a:off x="1593579" y="780050"/>
            <a:ext cx="5832372" cy="4149500"/>
          </a:xfrm>
          <a:prstGeom prst="rect">
            <a:avLst/>
          </a:prstGeom>
          <a:noFill/>
          <a:ln>
            <a:noFill/>
          </a:ln>
        </p:spPr>
      </p:pic>
      <p:sp>
        <p:nvSpPr>
          <p:cNvPr id="308" name="Shape 308"/>
          <p:cNvSpPr txBox="1"/>
          <p:nvPr/>
        </p:nvSpPr>
        <p:spPr>
          <a:xfrm>
            <a:off x="2986375" y="3040425"/>
            <a:ext cx="3000600" cy="83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latin typeface="Montserrat"/>
                <a:ea typeface="Montserrat"/>
                <a:cs typeface="Montserrat"/>
                <a:sym typeface="Montserrat"/>
              </a:rPr>
              <a:t>Collaborate with Writing Faculty.</a:t>
            </a:r>
            <a:endParaRPr sz="1800" b="1">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501798" y="1255382"/>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400" b="0" dirty="0">
                <a:highlight>
                  <a:schemeClr val="lt1"/>
                </a:highlight>
                <a:latin typeface="Montserrat"/>
                <a:ea typeface="Montserrat"/>
                <a:cs typeface="Montserrat"/>
                <a:sym typeface="Montserrat"/>
              </a:rPr>
              <a:t>“I think at some point you’re kind of leading horses to water, right. Like even if we just have every resource in the world that you could, </a:t>
            </a:r>
            <a:r>
              <a:rPr lang="en-US" sz="2400" b="0" dirty="0" err="1">
                <a:highlight>
                  <a:schemeClr val="lt1"/>
                </a:highlight>
                <a:latin typeface="Montserrat"/>
                <a:ea typeface="Montserrat"/>
                <a:cs typeface="Montserrat"/>
                <a:sym typeface="Montserrat"/>
              </a:rPr>
              <a:t>BobCat</a:t>
            </a:r>
            <a:r>
              <a:rPr lang="en-US" sz="2400" b="0" dirty="0">
                <a:highlight>
                  <a:schemeClr val="lt1"/>
                </a:highlight>
                <a:latin typeface="Montserrat"/>
                <a:ea typeface="Montserrat"/>
                <a:cs typeface="Montserrat"/>
                <a:sym typeface="Montserrat"/>
              </a:rPr>
              <a:t> and whatever and eventually you find the link to you know, search all databases on this topic, people are still going to...mess it up.” </a:t>
            </a:r>
            <a:endParaRPr sz="2400" b="0" dirty="0">
              <a:highlight>
                <a:schemeClr val="lt1"/>
              </a:highlight>
              <a:latin typeface="Montserrat"/>
              <a:ea typeface="Montserrat"/>
              <a:cs typeface="Montserrat"/>
              <a:sym typeface="Montserrat"/>
            </a:endParaRPr>
          </a:p>
          <a:p>
            <a:pPr marL="457200" lvl="0" indent="-381000" rtl="0">
              <a:spcBef>
                <a:spcPts val="1000"/>
              </a:spcBef>
              <a:spcAft>
                <a:spcPts val="0"/>
              </a:spcAft>
              <a:buSzPts val="2400"/>
              <a:buFont typeface="Montserrat"/>
              <a:buChar char="-"/>
            </a:pPr>
            <a:r>
              <a:rPr lang="en-US" sz="2400" b="0" i="1" dirty="0">
                <a:highlight>
                  <a:schemeClr val="lt1"/>
                </a:highlight>
                <a:latin typeface="Montserrat"/>
                <a:ea typeface="Montserrat"/>
                <a:cs typeface="Montserrat"/>
                <a:sym typeface="Montserrat"/>
              </a:rPr>
              <a:t>3rd year biology major</a:t>
            </a:r>
            <a:endParaRPr sz="2400" dirty="0"/>
          </a:p>
        </p:txBody>
      </p:sp>
      <p:sp>
        <p:nvSpPr>
          <p:cNvPr id="315" name="Shape 315"/>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6" name="Shape 316"/>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414150" y="1263875"/>
            <a:ext cx="8315700" cy="3272700"/>
          </a:xfrm>
          <a:prstGeom prst="rect">
            <a:avLst/>
          </a:prstGeom>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0" dirty="0">
                <a:highlight>
                  <a:schemeClr val="lt1"/>
                </a:highlight>
                <a:latin typeface="Montserrat"/>
                <a:ea typeface="Montserrat"/>
                <a:cs typeface="Montserrat"/>
                <a:sym typeface="Montserrat"/>
              </a:rPr>
              <a:t>“The one that helped me a lot...was especially that as the style that university asks for the paper to be like, MLA or Chicago, I don't know that something like that existed before I came here and now I'm like in </a:t>
            </a:r>
            <a:r>
              <a:rPr lang="en-US" sz="2400" b="0" dirty="0" smtClean="0">
                <a:highlight>
                  <a:schemeClr val="lt1"/>
                </a:highlight>
                <a:latin typeface="Montserrat"/>
                <a:ea typeface="Montserrat"/>
                <a:cs typeface="Montserrat"/>
                <a:sym typeface="Montserrat"/>
              </a:rPr>
              <a:t>[the] syllabus</a:t>
            </a:r>
            <a:r>
              <a:rPr lang="en-US" sz="2400" b="0" dirty="0">
                <a:highlight>
                  <a:schemeClr val="lt1"/>
                </a:highlight>
                <a:latin typeface="Montserrat"/>
                <a:ea typeface="Montserrat"/>
                <a:cs typeface="Montserrat"/>
                <a:sym typeface="Montserrat"/>
              </a:rPr>
              <a:t>, professors just write </a:t>
            </a:r>
            <a:r>
              <a:rPr lang="en-US" sz="2400" b="0" dirty="0" smtClean="0">
                <a:highlight>
                  <a:schemeClr val="lt1"/>
                </a:highlight>
                <a:latin typeface="Montserrat"/>
                <a:ea typeface="Montserrat"/>
                <a:cs typeface="Montserrat"/>
                <a:sym typeface="Montserrat"/>
              </a:rPr>
              <a:t>MLA </a:t>
            </a:r>
            <a:r>
              <a:rPr lang="en-US" sz="2400" b="0" dirty="0">
                <a:highlight>
                  <a:schemeClr val="lt1"/>
                </a:highlight>
                <a:latin typeface="Montserrat"/>
                <a:ea typeface="Montserrat"/>
                <a:cs typeface="Montserrat"/>
                <a:sym typeface="Montserrat"/>
              </a:rPr>
              <a:t>and now I know what it means but </a:t>
            </a:r>
            <a:r>
              <a:rPr lang="en-US" sz="2400" b="0" dirty="0" smtClean="0">
                <a:highlight>
                  <a:schemeClr val="lt1"/>
                </a:highlight>
                <a:latin typeface="Montserrat"/>
                <a:ea typeface="Montserrat"/>
                <a:cs typeface="Montserrat"/>
                <a:sym typeface="Montserrat"/>
              </a:rPr>
              <a:t>before</a:t>
            </a:r>
            <a:r>
              <a:rPr lang="en-US" sz="2400" b="0" dirty="0">
                <a:highlight>
                  <a:schemeClr val="lt1"/>
                </a:highlight>
                <a:latin typeface="Montserrat"/>
                <a:ea typeface="Montserrat"/>
                <a:cs typeface="Montserrat"/>
                <a:sym typeface="Montserrat"/>
              </a:rPr>
              <a:t>, if I </a:t>
            </a:r>
            <a:r>
              <a:rPr lang="en-US" sz="2400" b="0" dirty="0" smtClean="0">
                <a:highlight>
                  <a:schemeClr val="lt1"/>
                </a:highlight>
                <a:latin typeface="Montserrat"/>
                <a:ea typeface="Montserrat"/>
                <a:cs typeface="Montserrat"/>
                <a:sym typeface="Montserrat"/>
              </a:rPr>
              <a:t>hadn't </a:t>
            </a:r>
            <a:r>
              <a:rPr lang="en-US" sz="2400" b="0" dirty="0">
                <a:highlight>
                  <a:schemeClr val="lt1"/>
                </a:highlight>
                <a:latin typeface="Montserrat"/>
                <a:ea typeface="Montserrat"/>
                <a:cs typeface="Montserrat"/>
                <a:sym typeface="Montserrat"/>
              </a:rPr>
              <a:t>taken </a:t>
            </a:r>
            <a:r>
              <a:rPr lang="en-US" sz="2400" b="0" dirty="0" smtClean="0">
                <a:highlight>
                  <a:schemeClr val="lt1"/>
                </a:highlight>
                <a:latin typeface="Montserrat"/>
                <a:ea typeface="Montserrat"/>
                <a:cs typeface="Montserrat"/>
                <a:sym typeface="Montserrat"/>
              </a:rPr>
              <a:t>first-year </a:t>
            </a:r>
            <a:r>
              <a:rPr lang="en-US" sz="2400" b="0" dirty="0">
                <a:highlight>
                  <a:schemeClr val="lt1"/>
                </a:highlight>
                <a:latin typeface="Montserrat"/>
                <a:ea typeface="Montserrat"/>
                <a:cs typeface="Montserrat"/>
                <a:sym typeface="Montserrat"/>
              </a:rPr>
              <a:t>writing seminar, I'd have no idea.” </a:t>
            </a:r>
            <a:endParaRPr sz="2400" b="0" i="1" dirty="0">
              <a:highlight>
                <a:schemeClr val="lt1"/>
              </a:highlight>
              <a:latin typeface="Montserrat"/>
              <a:ea typeface="Montserrat"/>
              <a:cs typeface="Montserrat"/>
              <a:sym typeface="Montserrat"/>
            </a:endParaRPr>
          </a:p>
          <a:p>
            <a:pPr marL="457200" lvl="0" indent="-381000" rtl="0">
              <a:spcBef>
                <a:spcPts val="1000"/>
              </a:spcBef>
              <a:spcAft>
                <a:spcPts val="0"/>
              </a:spcAft>
              <a:buSzPts val="2400"/>
              <a:buFont typeface="Montserrat"/>
              <a:buChar char="-"/>
            </a:pPr>
            <a:r>
              <a:rPr lang="en-US" sz="2400" b="0" i="1" dirty="0">
                <a:highlight>
                  <a:schemeClr val="lt1"/>
                </a:highlight>
                <a:latin typeface="Montserrat"/>
                <a:ea typeface="Montserrat"/>
                <a:cs typeface="Montserrat"/>
                <a:sym typeface="Montserrat"/>
              </a:rPr>
              <a:t>1st year film and new media major</a:t>
            </a:r>
            <a:endParaRPr sz="2400" dirty="0">
              <a:solidFill>
                <a:srgbClr val="FF0000"/>
              </a:solidFill>
            </a:endParaRPr>
          </a:p>
        </p:txBody>
      </p:sp>
      <p:sp>
        <p:nvSpPr>
          <p:cNvPr id="323" name="Shape 323"/>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4" name="Shape 324"/>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414150" y="977875"/>
            <a:ext cx="8315700" cy="3620400"/>
          </a:xfrm>
          <a:prstGeom prst="rect">
            <a:avLst/>
          </a:prstGeom>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0" dirty="0">
                <a:highlight>
                  <a:schemeClr val="lt1"/>
                </a:highlight>
                <a:latin typeface="Montserrat"/>
                <a:ea typeface="Montserrat"/>
                <a:cs typeface="Montserrat"/>
                <a:sym typeface="Montserrat"/>
              </a:rPr>
              <a:t>“Whereas the really important skill that I kind of wish somebody had taught me how to do more systematically earlier on [was brainstorming keywords], because once you get the right synonym or something then you know you can just open up a completely different world of access to sources and stuff because you might not know a particular term or something everybody in the field is using.”</a:t>
            </a:r>
            <a:endParaRPr sz="2400" b="0" dirty="0">
              <a:highlight>
                <a:schemeClr val="lt1"/>
              </a:highlight>
              <a:latin typeface="Montserrat"/>
              <a:ea typeface="Montserrat"/>
              <a:cs typeface="Montserrat"/>
              <a:sym typeface="Montserrat"/>
            </a:endParaRPr>
          </a:p>
          <a:p>
            <a:pPr marL="457200" lvl="0" indent="-381000" rtl="0">
              <a:spcBef>
                <a:spcPts val="1000"/>
              </a:spcBef>
              <a:spcAft>
                <a:spcPts val="0"/>
              </a:spcAft>
              <a:buSzPts val="2400"/>
              <a:buFont typeface="Montserrat"/>
              <a:buChar char="-"/>
            </a:pPr>
            <a:r>
              <a:rPr lang="en-US" sz="2400" b="0" i="1" dirty="0">
                <a:highlight>
                  <a:schemeClr val="lt1"/>
                </a:highlight>
                <a:latin typeface="Montserrat"/>
                <a:ea typeface="Montserrat"/>
                <a:cs typeface="Montserrat"/>
                <a:sym typeface="Montserrat"/>
              </a:rPr>
              <a:t>4th </a:t>
            </a:r>
            <a:r>
              <a:rPr lang="en-US" sz="2400" b="0" i="1" dirty="0" smtClean="0">
                <a:highlight>
                  <a:schemeClr val="lt1"/>
                </a:highlight>
                <a:latin typeface="Montserrat"/>
                <a:ea typeface="Montserrat"/>
                <a:cs typeface="Montserrat"/>
                <a:sym typeface="Montserrat"/>
              </a:rPr>
              <a:t>year </a:t>
            </a:r>
            <a:r>
              <a:rPr lang="en-US" sz="2400" b="0" i="1" dirty="0">
                <a:highlight>
                  <a:schemeClr val="lt1"/>
                </a:highlight>
                <a:latin typeface="Montserrat"/>
                <a:ea typeface="Montserrat"/>
                <a:cs typeface="Montserrat"/>
                <a:sym typeface="Montserrat"/>
              </a:rPr>
              <a:t>history major</a:t>
            </a:r>
            <a:endParaRPr sz="2400" i="1" dirty="0">
              <a:solidFill>
                <a:srgbClr val="FF0000"/>
              </a:solidFill>
            </a:endParaRPr>
          </a:p>
        </p:txBody>
      </p:sp>
      <p:sp>
        <p:nvSpPr>
          <p:cNvPr id="331" name="Shape 33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32" name="Shape 33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27</a:t>
            </a:fl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9" name="Shape 339"/>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28</a:t>
            </a:fld>
            <a:endParaRPr/>
          </a:p>
        </p:txBody>
      </p:sp>
      <p:grpSp>
        <p:nvGrpSpPr>
          <p:cNvPr id="340" name="Shape 340"/>
          <p:cNvGrpSpPr/>
          <p:nvPr/>
        </p:nvGrpSpPr>
        <p:grpSpPr>
          <a:xfrm>
            <a:off x="672663" y="1333077"/>
            <a:ext cx="7441323" cy="2981188"/>
            <a:chOff x="1114110" y="1299061"/>
            <a:chExt cx="7437303" cy="2981188"/>
          </a:xfrm>
        </p:grpSpPr>
        <p:sp>
          <p:nvSpPr>
            <p:cNvPr id="341" name="Shape 341"/>
            <p:cNvSpPr/>
            <p:nvPr/>
          </p:nvSpPr>
          <p:spPr>
            <a:xfrm>
              <a:off x="1114110" y="2550725"/>
              <a:ext cx="3348339" cy="525300"/>
            </a:xfrm>
            <a:prstGeom prst="roundRect">
              <a:avLst>
                <a:gd name="adj" fmla="val 16667"/>
              </a:avLst>
            </a:prstGeom>
            <a:solidFill>
              <a:srgbClr val="57068C"/>
            </a:solidFill>
            <a:ln w="9525" cap="flat" cmpd="sng">
              <a:solidFill>
                <a:srgbClr val="840D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Montserrat"/>
                  <a:ea typeface="Montserrat"/>
                  <a:cs typeface="Montserrat"/>
                  <a:sym typeface="Montserrat"/>
                </a:rPr>
                <a:t>Communicate your results </a:t>
              </a:r>
              <a:endParaRPr sz="1800" dirty="0">
                <a:solidFill>
                  <a:srgbClr val="FFFFFF"/>
                </a:solidFill>
                <a:latin typeface="Montserrat"/>
                <a:ea typeface="Montserrat"/>
                <a:cs typeface="Montserrat"/>
                <a:sym typeface="Montserrat"/>
              </a:endParaRPr>
            </a:p>
          </p:txBody>
        </p:sp>
        <p:sp>
          <p:nvSpPr>
            <p:cNvPr id="342" name="Shape 342"/>
            <p:cNvSpPr/>
            <p:nvPr/>
          </p:nvSpPr>
          <p:spPr>
            <a:xfrm>
              <a:off x="5216849" y="1299061"/>
              <a:ext cx="3334553" cy="525300"/>
            </a:xfrm>
            <a:prstGeom prst="roundRect">
              <a:avLst>
                <a:gd name="adj" fmla="val 16667"/>
              </a:avLst>
            </a:prstGeom>
            <a:solidFill>
              <a:srgbClr val="9225A5"/>
            </a:solidFill>
            <a:ln w="9525"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Montserrat"/>
                  <a:ea typeface="Montserrat"/>
                  <a:cs typeface="Montserrat"/>
                  <a:sym typeface="Montserrat"/>
                </a:rPr>
                <a:t>Writing Faculty</a:t>
              </a:r>
              <a:endParaRPr sz="1800" dirty="0">
                <a:solidFill>
                  <a:srgbClr val="FFFFFF"/>
                </a:solidFill>
                <a:latin typeface="Montserrat"/>
                <a:ea typeface="Montserrat"/>
                <a:cs typeface="Montserrat"/>
                <a:sym typeface="Montserrat"/>
              </a:endParaRPr>
            </a:p>
          </p:txBody>
        </p:sp>
        <p:sp>
          <p:nvSpPr>
            <p:cNvPr id="343" name="Shape 343"/>
            <p:cNvSpPr/>
            <p:nvPr/>
          </p:nvSpPr>
          <p:spPr>
            <a:xfrm>
              <a:off x="5216848" y="3754949"/>
              <a:ext cx="3334553" cy="525300"/>
            </a:xfrm>
            <a:prstGeom prst="roundRect">
              <a:avLst>
                <a:gd name="adj" fmla="val 16667"/>
              </a:avLst>
            </a:prstGeom>
            <a:solidFill>
              <a:srgbClr val="9225A5"/>
            </a:solidFill>
            <a:ln w="9525"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Montserrat"/>
                  <a:ea typeface="Montserrat"/>
                  <a:cs typeface="Montserrat"/>
                  <a:sym typeface="Montserrat"/>
                </a:rPr>
                <a:t>Subject-Specific Faculty</a:t>
              </a:r>
              <a:endParaRPr sz="1800">
                <a:solidFill>
                  <a:srgbClr val="FFFFFF"/>
                </a:solidFill>
                <a:latin typeface="Montserrat"/>
                <a:ea typeface="Montserrat"/>
                <a:cs typeface="Montserrat"/>
                <a:sym typeface="Montserrat"/>
              </a:endParaRPr>
            </a:p>
          </p:txBody>
        </p:sp>
        <p:sp>
          <p:nvSpPr>
            <p:cNvPr id="344" name="Shape 344"/>
            <p:cNvSpPr/>
            <p:nvPr/>
          </p:nvSpPr>
          <p:spPr>
            <a:xfrm>
              <a:off x="5216835" y="2120311"/>
              <a:ext cx="3334553" cy="525300"/>
            </a:xfrm>
            <a:prstGeom prst="roundRect">
              <a:avLst>
                <a:gd name="adj" fmla="val 16667"/>
              </a:avLst>
            </a:prstGeom>
            <a:solidFill>
              <a:srgbClr val="9225A5"/>
            </a:solidFill>
            <a:ln w="9525"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Montserrat"/>
                  <a:ea typeface="Montserrat"/>
                  <a:cs typeface="Montserrat"/>
                  <a:sym typeface="Montserrat"/>
                </a:rPr>
                <a:t>Director of the Core</a:t>
              </a:r>
              <a:endParaRPr sz="1800" dirty="0">
                <a:solidFill>
                  <a:srgbClr val="FFFFFF"/>
                </a:solidFill>
                <a:latin typeface="Montserrat"/>
                <a:ea typeface="Montserrat"/>
                <a:cs typeface="Montserrat"/>
                <a:sym typeface="Montserrat"/>
              </a:endParaRPr>
            </a:p>
          </p:txBody>
        </p:sp>
        <p:sp>
          <p:nvSpPr>
            <p:cNvPr id="345" name="Shape 345"/>
            <p:cNvSpPr/>
            <p:nvPr/>
          </p:nvSpPr>
          <p:spPr>
            <a:xfrm>
              <a:off x="5216860" y="2977699"/>
              <a:ext cx="3334553" cy="525300"/>
            </a:xfrm>
            <a:prstGeom prst="roundRect">
              <a:avLst>
                <a:gd name="adj" fmla="val 16667"/>
              </a:avLst>
            </a:prstGeom>
            <a:solidFill>
              <a:srgbClr val="9225A5"/>
            </a:solidFill>
            <a:ln w="9525"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Montserrat"/>
                  <a:ea typeface="Montserrat"/>
                  <a:cs typeface="Montserrat"/>
                  <a:sym typeface="Montserrat"/>
                </a:rPr>
                <a:t>Librarians</a:t>
              </a:r>
              <a:endParaRPr sz="1800">
                <a:solidFill>
                  <a:srgbClr val="FFFFFF"/>
                </a:solidFill>
                <a:latin typeface="Montserrat"/>
                <a:ea typeface="Montserrat"/>
                <a:cs typeface="Montserrat"/>
                <a:sym typeface="Montserrat"/>
              </a:endParaRPr>
            </a:p>
          </p:txBody>
        </p:sp>
        <p:cxnSp>
          <p:nvCxnSpPr>
            <p:cNvPr id="346" name="Shape 346"/>
            <p:cNvCxnSpPr>
              <a:stCxn id="341" idx="3"/>
              <a:endCxn id="345" idx="1"/>
            </p:cNvCxnSpPr>
            <p:nvPr/>
          </p:nvCxnSpPr>
          <p:spPr>
            <a:xfrm>
              <a:off x="4462449" y="2813375"/>
              <a:ext cx="754411" cy="426974"/>
            </a:xfrm>
            <a:prstGeom prst="bentConnector3">
              <a:avLst>
                <a:gd name="adj1" fmla="val 46972"/>
              </a:avLst>
            </a:prstGeom>
            <a:noFill/>
            <a:ln w="9525" cap="flat" cmpd="sng">
              <a:solidFill>
                <a:srgbClr val="C2C2C2"/>
              </a:solidFill>
              <a:prstDash val="solid"/>
              <a:round/>
              <a:headEnd type="none" w="sm" len="sm"/>
              <a:tailEnd type="none" w="sm" len="sm"/>
            </a:ln>
          </p:spPr>
        </p:cxnSp>
        <p:cxnSp>
          <p:nvCxnSpPr>
            <p:cNvPr id="347" name="Shape 347"/>
            <p:cNvCxnSpPr>
              <a:endCxn id="344" idx="1"/>
            </p:cNvCxnSpPr>
            <p:nvPr/>
          </p:nvCxnSpPr>
          <p:spPr>
            <a:xfrm rot="5400000" flipH="1" flipV="1">
              <a:off x="4803841" y="2400470"/>
              <a:ext cx="430503" cy="395486"/>
            </a:xfrm>
            <a:prstGeom prst="bentConnector2">
              <a:avLst/>
            </a:prstGeom>
            <a:noFill/>
            <a:ln w="9525" cap="flat" cmpd="sng">
              <a:solidFill>
                <a:srgbClr val="C2C2C2"/>
              </a:solidFill>
              <a:prstDash val="solid"/>
              <a:round/>
              <a:headEnd type="none" w="sm" len="sm"/>
              <a:tailEnd type="none" w="sm" len="sm"/>
            </a:ln>
          </p:spPr>
        </p:cxnSp>
        <p:cxnSp>
          <p:nvCxnSpPr>
            <p:cNvPr id="348" name="Shape 348"/>
            <p:cNvCxnSpPr>
              <a:endCxn id="342" idx="1"/>
            </p:cNvCxnSpPr>
            <p:nvPr/>
          </p:nvCxnSpPr>
          <p:spPr>
            <a:xfrm rot="5400000" flipH="1" flipV="1">
              <a:off x="4393304" y="1989770"/>
              <a:ext cx="1251603" cy="395486"/>
            </a:xfrm>
            <a:prstGeom prst="bentConnector2">
              <a:avLst/>
            </a:prstGeom>
            <a:noFill/>
            <a:ln w="9525" cap="flat" cmpd="sng">
              <a:solidFill>
                <a:srgbClr val="C2C2C2"/>
              </a:solidFill>
              <a:prstDash val="solid"/>
              <a:round/>
              <a:headEnd type="none" w="sm" len="sm"/>
              <a:tailEnd type="none" w="sm" len="sm"/>
            </a:ln>
          </p:spPr>
        </p:cxnSp>
        <p:cxnSp>
          <p:nvCxnSpPr>
            <p:cNvPr id="349" name="Shape 349"/>
            <p:cNvCxnSpPr>
              <a:endCxn id="343" idx="1"/>
            </p:cNvCxnSpPr>
            <p:nvPr/>
          </p:nvCxnSpPr>
          <p:spPr>
            <a:xfrm rot="16200000" flipH="1">
              <a:off x="4417005" y="3217756"/>
              <a:ext cx="1204200" cy="395486"/>
            </a:xfrm>
            <a:prstGeom prst="bentConnector2">
              <a:avLst/>
            </a:prstGeom>
            <a:noFill/>
            <a:ln w="9525" cap="flat" cmpd="sng">
              <a:solidFill>
                <a:srgbClr val="C2C2C2"/>
              </a:solidFill>
              <a:prstDash val="solid"/>
              <a:round/>
              <a:headEnd type="none" w="sm" len="sm"/>
              <a:tailEnd type="none" w="sm" len="sm"/>
            </a:ln>
          </p:spPr>
        </p:cxn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6" name="Shape 356"/>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7" name="Shape 357"/>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29</a:t>
            </a:fld>
            <a:endParaRPr/>
          </a:p>
        </p:txBody>
      </p:sp>
      <p:pic>
        <p:nvPicPr>
          <p:cNvPr id="358" name="Shape 358" descr="Library_all_1.jpg"/>
          <p:cNvPicPr preferRelativeResize="0"/>
          <p:nvPr/>
        </p:nvPicPr>
        <p:blipFill>
          <a:blip r:embed="rId3">
            <a:alphaModFix/>
          </a:blip>
          <a:stretch>
            <a:fillRect/>
          </a:stretch>
        </p:blipFill>
        <p:spPr>
          <a:xfrm>
            <a:off x="0" y="-951904"/>
            <a:ext cx="9143995" cy="6095407"/>
          </a:xfrm>
          <a:prstGeom prst="rect">
            <a:avLst/>
          </a:prstGeom>
          <a:noFill/>
          <a:ln>
            <a:noFill/>
          </a:ln>
        </p:spPr>
      </p:pic>
      <p:sp>
        <p:nvSpPr>
          <p:cNvPr id="359" name="Shape 359"/>
          <p:cNvSpPr/>
          <p:nvPr/>
        </p:nvSpPr>
        <p:spPr>
          <a:xfrm>
            <a:off x="-30025" y="3987900"/>
            <a:ext cx="9174000" cy="115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Montserrat"/>
                <a:ea typeface="Montserrat"/>
                <a:cs typeface="Montserrat"/>
                <a:sym typeface="Montserrat"/>
              </a:rPr>
              <a:t>Questions? </a:t>
            </a:r>
            <a:endParaRPr sz="4800">
              <a:latin typeface="Montserrat"/>
              <a:ea typeface="Montserrat"/>
              <a:cs typeface="Montserrat"/>
              <a:sym typeface="Montserrat"/>
            </a:endParaRPr>
          </a:p>
        </p:txBody>
      </p:sp>
      <p:sp>
        <p:nvSpPr>
          <p:cNvPr id="360" name="Shape 360"/>
          <p:cNvSpPr txBox="1"/>
          <p:nvPr/>
        </p:nvSpPr>
        <p:spPr>
          <a:xfrm>
            <a:off x="4690525" y="2535000"/>
            <a:ext cx="5775300" cy="673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61" name="Shape 361"/>
          <p:cNvSpPr/>
          <p:nvPr/>
        </p:nvSpPr>
        <p:spPr>
          <a:xfrm>
            <a:off x="-15025" y="3987900"/>
            <a:ext cx="9174000" cy="1557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7" name="Shape 57"/>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3</a:t>
            </a:fld>
            <a:endParaRPr/>
          </a:p>
        </p:txBody>
      </p:sp>
      <p:pic>
        <p:nvPicPr>
          <p:cNvPr id="58" name="Shape 58"/>
          <p:cNvPicPr preferRelativeResize="0"/>
          <p:nvPr/>
        </p:nvPicPr>
        <p:blipFill rotWithShape="1">
          <a:blip r:embed="rId3">
            <a:alphaModFix/>
          </a:blip>
          <a:srcRect t="16833"/>
          <a:stretch/>
        </p:blipFill>
        <p:spPr>
          <a:xfrm>
            <a:off x="1098000" y="853450"/>
            <a:ext cx="6948001" cy="404877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709684"/>
            <a:ext cx="9143999" cy="4433816"/>
          </a:xfrm>
        </p:spPr>
        <p:txBody>
          <a:bodyPr/>
          <a:lstStyle/>
          <a:p>
            <a:r>
              <a:rPr lang="en-US" sz="1600" b="0" dirty="0">
                <a:latin typeface="Montserrat" panose="02000505000000020004" pitchFamily="2" charset="0"/>
              </a:rPr>
              <a:t>American Library Association. (2013, August 27). Information Literacy Guidelines and Competencies for Undergraduate History Students [Text]. Retrieved </a:t>
            </a:r>
            <a:r>
              <a:rPr lang="en-US" sz="1600" b="0" dirty="0" smtClean="0">
                <a:latin typeface="Montserrat" panose="02000505000000020004" pitchFamily="2" charset="0"/>
              </a:rPr>
              <a:t>October </a:t>
            </a:r>
            <a:r>
              <a:rPr lang="en-US" sz="1600" b="0" dirty="0">
                <a:latin typeface="Montserrat" panose="02000505000000020004" pitchFamily="2" charset="0"/>
              </a:rPr>
              <a:t>5, </a:t>
            </a:r>
            <a:r>
              <a:rPr lang="en-US" sz="1600" b="0" dirty="0" smtClean="0">
                <a:latin typeface="Montserrat" panose="02000505000000020004" pitchFamily="2" charset="0"/>
              </a:rPr>
              <a:t>2016, </a:t>
            </a:r>
            <a:r>
              <a:rPr lang="en-US" sz="1600" b="0" dirty="0">
                <a:latin typeface="Montserrat" panose="02000505000000020004" pitchFamily="2" charset="0"/>
              </a:rPr>
              <a:t>from </a:t>
            </a:r>
            <a:r>
              <a:rPr lang="en-US" sz="1600" b="0" dirty="0">
                <a:latin typeface="Montserrat" panose="02000505000000020004" pitchFamily="2" charset="0"/>
                <a:hlinkClick r:id="rId2"/>
              </a:rPr>
              <a:t>http://www.ala.org/rusa/resources/guidelines/infoliteracy</a:t>
            </a:r>
            <a:endParaRPr lang="en-US" sz="1600" b="0" dirty="0">
              <a:latin typeface="Montserrat" panose="02000505000000020004" pitchFamily="2" charset="0"/>
            </a:endParaRPr>
          </a:p>
          <a:p>
            <a:r>
              <a:rPr lang="en-US" sz="1600" b="0" dirty="0">
                <a:latin typeface="Montserrat" panose="02000505000000020004" pitchFamily="2" charset="0"/>
              </a:rPr>
              <a:t>Click, A. B., Wiley, C. W., &amp; </a:t>
            </a:r>
            <a:r>
              <a:rPr lang="en-US" sz="1600" b="0" dirty="0" err="1">
                <a:latin typeface="Montserrat" panose="02000505000000020004" pitchFamily="2" charset="0"/>
              </a:rPr>
              <a:t>Houlihan</a:t>
            </a:r>
            <a:r>
              <a:rPr lang="en-US" sz="1600" b="0" dirty="0">
                <a:latin typeface="Montserrat" panose="02000505000000020004" pitchFamily="2" charset="0"/>
              </a:rPr>
              <a:t>, M. (</a:t>
            </a:r>
            <a:r>
              <a:rPr lang="en-US" sz="1600" b="0" dirty="0" err="1">
                <a:latin typeface="Montserrat" panose="02000505000000020004" pitchFamily="2" charset="0"/>
              </a:rPr>
              <a:t>n.d.</a:t>
            </a:r>
            <a:r>
              <a:rPr lang="en-US" sz="1600" b="0" dirty="0">
                <a:latin typeface="Montserrat" panose="02000505000000020004" pitchFamily="2" charset="0"/>
              </a:rPr>
              <a:t>). The Internationalization of the Academic Library: A Systematic Review of 25 Years of Literature on International Students | Click | College &amp; Research Libraries. </a:t>
            </a:r>
            <a:r>
              <a:rPr lang="en-US" sz="1600" b="0" dirty="0">
                <a:latin typeface="Montserrat" panose="02000505000000020004" pitchFamily="2" charset="0"/>
                <a:hlinkClick r:id="rId3"/>
              </a:rPr>
              <a:t>https://doi.org/10.5860/crl.v78i3.16591</a:t>
            </a:r>
            <a:endParaRPr lang="en-US" sz="1600" b="0" dirty="0">
              <a:latin typeface="Montserrat" panose="02000505000000020004" pitchFamily="2" charset="0"/>
            </a:endParaRPr>
          </a:p>
          <a:p>
            <a:r>
              <a:rPr lang="en-US" sz="1600" b="0" dirty="0" err="1" smtClean="0">
                <a:latin typeface="Montserrat" panose="02000505000000020004" pitchFamily="2" charset="0"/>
              </a:rPr>
              <a:t>Datig</a:t>
            </a:r>
            <a:r>
              <a:rPr lang="en-US" sz="1600" b="0" dirty="0">
                <a:latin typeface="Montserrat" panose="02000505000000020004" pitchFamily="2" charset="0"/>
              </a:rPr>
              <a:t>, I. (2014). What is a Library?: International College Students’ Perceptions of Libraries. </a:t>
            </a:r>
            <a:r>
              <a:rPr lang="en-US" sz="1600" b="0" i="1" dirty="0">
                <a:latin typeface="Montserrat" panose="02000505000000020004" pitchFamily="2" charset="0"/>
              </a:rPr>
              <a:t>The Journal of Academic Librarianship</a:t>
            </a:r>
            <a:r>
              <a:rPr lang="en-US" sz="1600" b="0" dirty="0">
                <a:latin typeface="Montserrat" panose="02000505000000020004" pitchFamily="2" charset="0"/>
              </a:rPr>
              <a:t>, </a:t>
            </a:r>
            <a:r>
              <a:rPr lang="en-US" sz="1600" b="0" i="1" dirty="0">
                <a:latin typeface="Montserrat" panose="02000505000000020004" pitchFamily="2" charset="0"/>
              </a:rPr>
              <a:t>40</a:t>
            </a:r>
            <a:r>
              <a:rPr lang="en-US" sz="1600" b="0" dirty="0">
                <a:latin typeface="Montserrat" panose="02000505000000020004" pitchFamily="2" charset="0"/>
              </a:rPr>
              <a:t>(3), 350–356. </a:t>
            </a:r>
            <a:r>
              <a:rPr lang="en-US" sz="1600" b="0" dirty="0">
                <a:latin typeface="Montserrat" panose="02000505000000020004" pitchFamily="2" charset="0"/>
                <a:hlinkClick r:id="rId4"/>
              </a:rPr>
              <a:t>https://doi.org/10.1016/j.acalib.2014.05.001</a:t>
            </a:r>
            <a:endParaRPr lang="en-US" sz="1600" b="0" dirty="0">
              <a:latin typeface="Montserrat" panose="02000505000000020004" pitchFamily="2" charset="0"/>
            </a:endParaRPr>
          </a:p>
          <a:p>
            <a:r>
              <a:rPr lang="en-US" sz="1600" b="0" dirty="0" err="1">
                <a:latin typeface="Montserrat" panose="02000505000000020004" pitchFamily="2" charset="0"/>
              </a:rPr>
              <a:t>Datig</a:t>
            </a:r>
            <a:r>
              <a:rPr lang="en-US" sz="1600" b="0" dirty="0">
                <a:latin typeface="Montserrat" panose="02000505000000020004" pitchFamily="2" charset="0"/>
              </a:rPr>
              <a:t>, I. (2016). Citation Behavior of Advanced Undergraduate Students in the Social Sciences: A Mixed-Method Approach. </a:t>
            </a:r>
            <a:r>
              <a:rPr lang="en-US" sz="1600" b="0" i="1" dirty="0">
                <a:latin typeface="Montserrat" panose="02000505000000020004" pitchFamily="2" charset="0"/>
              </a:rPr>
              <a:t>Behavioral &amp; Social Sciences Librarian</a:t>
            </a:r>
            <a:r>
              <a:rPr lang="en-US" sz="1600" b="0" dirty="0">
                <a:latin typeface="Montserrat" panose="02000505000000020004" pitchFamily="2" charset="0"/>
              </a:rPr>
              <a:t>, </a:t>
            </a:r>
            <a:r>
              <a:rPr lang="en-US" sz="1600" b="0" i="1" dirty="0">
                <a:latin typeface="Montserrat" panose="02000505000000020004" pitchFamily="2" charset="0"/>
              </a:rPr>
              <a:t>35</a:t>
            </a:r>
            <a:r>
              <a:rPr lang="en-US" sz="1600" b="0" dirty="0">
                <a:latin typeface="Montserrat" panose="02000505000000020004" pitchFamily="2" charset="0"/>
              </a:rPr>
              <a:t>(2), 64–80. </a:t>
            </a:r>
            <a:r>
              <a:rPr lang="en-US" sz="1600" b="0" dirty="0">
                <a:latin typeface="Montserrat" panose="02000505000000020004" pitchFamily="2" charset="0"/>
                <a:hlinkClick r:id="rId5"/>
              </a:rPr>
              <a:t>https://doi.org/10.1080/01639269.2016.1214559</a:t>
            </a:r>
            <a:endParaRPr lang="en-US" sz="1600" b="0" dirty="0">
              <a:latin typeface="Montserrat" panose="02000505000000020004" pitchFamily="2" charset="0"/>
            </a:endParaRPr>
          </a:p>
          <a:p>
            <a:r>
              <a:rPr lang="en-US" sz="1600" b="0" dirty="0" err="1">
                <a:latin typeface="Montserrat" panose="02000505000000020004" pitchFamily="2" charset="0"/>
              </a:rPr>
              <a:t>Datig</a:t>
            </a:r>
            <a:r>
              <a:rPr lang="en-US" sz="1600" b="0" dirty="0">
                <a:latin typeface="Montserrat" panose="02000505000000020004" pitchFamily="2" charset="0"/>
              </a:rPr>
              <a:t>, I., &amp; Russell, B. (2015). “The Fruits of Intellectual Labor”: International Student Views of Intellectual Property | </a:t>
            </a:r>
            <a:r>
              <a:rPr lang="en-US" sz="1600" b="0" dirty="0" err="1">
                <a:latin typeface="Montserrat" panose="02000505000000020004" pitchFamily="2" charset="0"/>
              </a:rPr>
              <a:t>Datig</a:t>
            </a:r>
            <a:r>
              <a:rPr lang="en-US" sz="1600" b="0" dirty="0">
                <a:latin typeface="Montserrat" panose="02000505000000020004" pitchFamily="2" charset="0"/>
              </a:rPr>
              <a:t> | College &amp; Research Libraries. </a:t>
            </a:r>
            <a:r>
              <a:rPr lang="en-US" sz="1600" b="0" i="1" dirty="0">
                <a:latin typeface="Montserrat" panose="02000505000000020004" pitchFamily="2" charset="0"/>
              </a:rPr>
              <a:t>College &amp; Research Libraries</a:t>
            </a:r>
            <a:r>
              <a:rPr lang="en-US" sz="1600" b="0" dirty="0">
                <a:latin typeface="Montserrat" panose="02000505000000020004" pitchFamily="2" charset="0"/>
              </a:rPr>
              <a:t>, </a:t>
            </a:r>
            <a:r>
              <a:rPr lang="en-US" sz="1600" b="0" i="1" dirty="0">
                <a:latin typeface="Montserrat" panose="02000505000000020004" pitchFamily="2" charset="0"/>
              </a:rPr>
              <a:t>76</a:t>
            </a:r>
            <a:r>
              <a:rPr lang="en-US" sz="1600" b="0" dirty="0">
                <a:latin typeface="Montserrat" panose="02000505000000020004" pitchFamily="2" charset="0"/>
              </a:rPr>
              <a:t>(6), 811–830. </a:t>
            </a:r>
            <a:r>
              <a:rPr lang="en-US" sz="1600" b="0" dirty="0">
                <a:latin typeface="Montserrat" panose="02000505000000020004" pitchFamily="2" charset="0"/>
                <a:hlinkClick r:id="rId6"/>
              </a:rPr>
              <a:t>https://doi.org/10.5860/crl.76.6.811</a:t>
            </a:r>
            <a:endParaRPr lang="en-US" sz="1600" b="0" dirty="0">
              <a:latin typeface="Montserrat" panose="02000505000000020004" pitchFamily="2" charset="0"/>
            </a:endParaRPr>
          </a:p>
          <a:p>
            <a:endParaRPr lang="en-US" sz="1600" b="0" dirty="0">
              <a:latin typeface="Montserrat" panose="02000505000000020004" pitchFamily="2" charset="0"/>
            </a:endParaRPr>
          </a:p>
        </p:txBody>
      </p:sp>
      <p:sp>
        <p:nvSpPr>
          <p:cNvPr id="3" name="Text Placeholder 2"/>
          <p:cNvSpPr>
            <a:spLocks noGrp="1"/>
          </p:cNvSpPr>
          <p:nvPr>
            <p:ph type="body" idx="2"/>
          </p:nvPr>
        </p:nvSpPr>
        <p:spPr/>
        <p:txBody>
          <a:bodyPr/>
          <a:lstStyle/>
          <a:p>
            <a:r>
              <a:rPr lang="en-US" dirty="0" smtClean="0">
                <a:latin typeface="Montserrat" panose="02000505000000020004" pitchFamily="2" charset="0"/>
              </a:rPr>
              <a:t>References page 1</a:t>
            </a:r>
            <a:endParaRPr lang="en-US" dirty="0">
              <a:latin typeface="Montserrat" panose="02000505000000020004" pitchFamily="2"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3240736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846160"/>
            <a:ext cx="9143999" cy="4297339"/>
          </a:xfrm>
        </p:spPr>
        <p:txBody>
          <a:bodyPr/>
          <a:lstStyle/>
          <a:p>
            <a:r>
              <a:rPr lang="en-US" sz="1600" b="0" dirty="0">
                <a:latin typeface="Montserrat" panose="02000505000000020004" pitchFamily="2" charset="0"/>
              </a:rPr>
              <a:t>Glitz, B. (1998). </a:t>
            </a:r>
            <a:r>
              <a:rPr lang="en-US" sz="1600" b="0" i="1" dirty="0">
                <a:latin typeface="Montserrat" panose="02000505000000020004" pitchFamily="2" charset="0"/>
              </a:rPr>
              <a:t>Focus groups for libraries and librarians</a:t>
            </a:r>
            <a:r>
              <a:rPr lang="en-US" sz="1600" b="0" dirty="0">
                <a:latin typeface="Montserrat" panose="02000505000000020004" pitchFamily="2" charset="0"/>
              </a:rPr>
              <a:t>. New York: Forbes.</a:t>
            </a:r>
          </a:p>
          <a:p>
            <a:r>
              <a:rPr lang="en-US" sz="1600" b="0" dirty="0" err="1">
                <a:latin typeface="Montserrat" panose="02000505000000020004" pitchFamily="2" charset="0"/>
              </a:rPr>
              <a:t>Houlihan</a:t>
            </a:r>
            <a:r>
              <a:rPr lang="en-US" sz="1600" b="0" dirty="0">
                <a:latin typeface="Montserrat" panose="02000505000000020004" pitchFamily="2" charset="0"/>
              </a:rPr>
              <a:t>, M. &amp; Lindsay, B.D. (2017, November). </a:t>
            </a:r>
            <a:r>
              <a:rPr lang="en-US" sz="1600" b="0" i="1" dirty="0">
                <a:latin typeface="Montserrat" panose="02000505000000020004" pitchFamily="2" charset="0"/>
              </a:rPr>
              <a:t>International Students’ Perception of Google Scholar.</a:t>
            </a:r>
            <a:r>
              <a:rPr lang="en-US" sz="1600" b="0" dirty="0">
                <a:latin typeface="Montserrat" panose="02000505000000020004" pitchFamily="2" charset="0"/>
              </a:rPr>
              <a:t> Poster session presented at American Library Association-Sharjah International Book Fair, Sharjah, UAE. </a:t>
            </a:r>
            <a:r>
              <a:rPr lang="en-US" sz="1600" b="0" dirty="0">
                <a:latin typeface="Montserrat" panose="02000505000000020004" pitchFamily="2" charset="0"/>
                <a:hlinkClick r:id="rId2"/>
              </a:rPr>
              <a:t>http://hdl.handle.net/2451/41676</a:t>
            </a:r>
            <a:r>
              <a:rPr lang="en-US" sz="1600" b="0" dirty="0">
                <a:latin typeface="Montserrat" panose="02000505000000020004" pitchFamily="2" charset="0"/>
              </a:rPr>
              <a:t> </a:t>
            </a:r>
          </a:p>
          <a:p>
            <a:r>
              <a:rPr lang="en-US" sz="1600" b="0" dirty="0">
                <a:latin typeface="Montserrat" panose="02000505000000020004" pitchFamily="2" charset="0"/>
              </a:rPr>
              <a:t>Hughes, H., Hall, N., </a:t>
            </a:r>
            <a:r>
              <a:rPr lang="en-US" sz="1600" b="0" dirty="0" err="1">
                <a:latin typeface="Montserrat" panose="02000505000000020004" pitchFamily="2" charset="0"/>
              </a:rPr>
              <a:t>Pozzi</a:t>
            </a:r>
            <a:r>
              <a:rPr lang="en-US" sz="1600" b="0" dirty="0">
                <a:latin typeface="Montserrat" panose="02000505000000020004" pitchFamily="2" charset="0"/>
              </a:rPr>
              <a:t>, M., Howard, S., &amp; </a:t>
            </a:r>
            <a:r>
              <a:rPr lang="en-US" sz="1600" b="0" dirty="0" err="1">
                <a:latin typeface="Montserrat" panose="02000505000000020004" pitchFamily="2" charset="0"/>
              </a:rPr>
              <a:t>Jaquet</a:t>
            </a:r>
            <a:r>
              <a:rPr lang="en-US" sz="1600" b="0" dirty="0">
                <a:latin typeface="Montserrat" panose="02000505000000020004" pitchFamily="2" charset="0"/>
              </a:rPr>
              <a:t>, A. (2016). Passport to study: Flipped library orientation for international students. </a:t>
            </a:r>
            <a:r>
              <a:rPr lang="en-US" sz="1600" b="0" i="1" dirty="0">
                <a:latin typeface="Montserrat" panose="02000505000000020004" pitchFamily="2" charset="0"/>
              </a:rPr>
              <a:t>Australian Academic and Research Libraries</a:t>
            </a:r>
            <a:r>
              <a:rPr lang="en-US" sz="1600" b="0" dirty="0">
                <a:latin typeface="Montserrat" panose="02000505000000020004" pitchFamily="2" charset="0"/>
              </a:rPr>
              <a:t>, </a:t>
            </a:r>
            <a:r>
              <a:rPr lang="en-US" sz="1600" b="0" i="1" dirty="0">
                <a:latin typeface="Montserrat" panose="02000505000000020004" pitchFamily="2" charset="0"/>
              </a:rPr>
              <a:t>47</a:t>
            </a:r>
            <a:r>
              <a:rPr lang="en-US" sz="1600" b="0" dirty="0">
                <a:latin typeface="Montserrat" panose="02000505000000020004" pitchFamily="2" charset="0"/>
              </a:rPr>
              <a:t>(3), 124–142. </a:t>
            </a:r>
            <a:r>
              <a:rPr lang="en-US" sz="1600" b="0" dirty="0">
                <a:latin typeface="Montserrat" panose="02000505000000020004" pitchFamily="2" charset="0"/>
                <a:hlinkClick r:id="rId3"/>
              </a:rPr>
              <a:t>https://eprints.qut.edu.au/98470/</a:t>
            </a:r>
            <a:r>
              <a:rPr lang="en-US" sz="1600" b="0" dirty="0">
                <a:latin typeface="Montserrat" panose="02000505000000020004" pitchFamily="2" charset="0"/>
              </a:rPr>
              <a:t> </a:t>
            </a:r>
          </a:p>
          <a:p>
            <a:r>
              <a:rPr lang="en-US" sz="1600" b="0" dirty="0">
                <a:latin typeface="Montserrat" panose="02000505000000020004" pitchFamily="2" charset="0"/>
              </a:rPr>
              <a:t>Krueger, R. A., &amp; Casey, M. A. (2015). </a:t>
            </a:r>
            <a:r>
              <a:rPr lang="en-US" sz="1600" b="0" i="1" dirty="0">
                <a:latin typeface="Montserrat" panose="02000505000000020004" pitchFamily="2" charset="0"/>
              </a:rPr>
              <a:t>Focus groups: a practical guide for applied research</a:t>
            </a:r>
            <a:r>
              <a:rPr lang="en-US" sz="1600" b="0" dirty="0">
                <a:latin typeface="Montserrat" panose="02000505000000020004" pitchFamily="2" charset="0"/>
              </a:rPr>
              <a:t>. Thousand Oaks, California: Sage Publications.</a:t>
            </a:r>
          </a:p>
          <a:p>
            <a:r>
              <a:rPr lang="en-US" sz="1600" b="0" dirty="0">
                <a:latin typeface="Montserrat" panose="02000505000000020004" pitchFamily="2" charset="0"/>
              </a:rPr>
              <a:t>Lowe, M. S., Booth, C., </a:t>
            </a:r>
            <a:r>
              <a:rPr lang="en-US" sz="1600" b="0" dirty="0" err="1">
                <a:latin typeface="Montserrat" panose="02000505000000020004" pitchFamily="2" charset="0"/>
              </a:rPr>
              <a:t>Tagge</a:t>
            </a:r>
            <a:r>
              <a:rPr lang="en-US" sz="1600" b="0" dirty="0">
                <a:latin typeface="Montserrat" panose="02000505000000020004" pitchFamily="2" charset="0"/>
              </a:rPr>
              <a:t>, N., &amp; Stone, S. (2014). Integrating an Information Literacy Quiz into the Learning Management System. </a:t>
            </a:r>
            <a:r>
              <a:rPr lang="en-US" sz="1600" b="0" i="1" dirty="0">
                <a:latin typeface="Montserrat" panose="02000505000000020004" pitchFamily="2" charset="0"/>
              </a:rPr>
              <a:t>Communications in Information Literacy</a:t>
            </a:r>
            <a:r>
              <a:rPr lang="en-US" sz="1600" b="0" dirty="0">
                <a:latin typeface="Montserrat" panose="02000505000000020004" pitchFamily="2" charset="0"/>
              </a:rPr>
              <a:t>, </a:t>
            </a:r>
            <a:r>
              <a:rPr lang="en-US" sz="1600" b="0" i="1" dirty="0">
                <a:latin typeface="Montserrat" panose="02000505000000020004" pitchFamily="2" charset="0"/>
              </a:rPr>
              <a:t>8</a:t>
            </a:r>
            <a:r>
              <a:rPr lang="en-US" sz="1600" b="0" dirty="0">
                <a:latin typeface="Montserrat" panose="02000505000000020004" pitchFamily="2" charset="0"/>
              </a:rPr>
              <a:t>(1), 115–130. </a:t>
            </a:r>
            <a:r>
              <a:rPr lang="en-US" sz="1600" b="0" dirty="0">
                <a:latin typeface="Montserrat" panose="02000505000000020004" pitchFamily="2" charset="0"/>
                <a:hlinkClick r:id="rId4"/>
              </a:rPr>
              <a:t>https://pdxscholar.library.pdx.edu/comminfolit/vol8/iss1/4</a:t>
            </a:r>
            <a:r>
              <a:rPr lang="en-US" sz="1600" b="0" dirty="0" smtClean="0">
                <a:latin typeface="Montserrat" panose="02000505000000020004" pitchFamily="2" charset="0"/>
                <a:hlinkClick r:id="rId4"/>
              </a:rPr>
              <a:t>/</a:t>
            </a:r>
            <a:r>
              <a:rPr lang="en-US" sz="1600" b="0" dirty="0" smtClean="0">
                <a:latin typeface="Montserrat" panose="02000505000000020004" pitchFamily="2" charset="0"/>
              </a:rPr>
              <a:t> </a:t>
            </a:r>
            <a:endParaRPr lang="en-US" sz="1600" b="0" dirty="0">
              <a:latin typeface="Montserrat" panose="02000505000000020004" pitchFamily="2" charset="0"/>
            </a:endParaRPr>
          </a:p>
          <a:p>
            <a:r>
              <a:rPr lang="en-US" sz="1600" b="0" dirty="0">
                <a:latin typeface="Montserrat" panose="02000505000000020004" pitchFamily="2" charset="0"/>
              </a:rPr>
              <a:t>Peters, D. E. (2010). </a:t>
            </a:r>
            <a:r>
              <a:rPr lang="en-US" sz="1600" b="0" i="1" dirty="0">
                <a:latin typeface="Montserrat" panose="02000505000000020004" pitchFamily="2" charset="0"/>
              </a:rPr>
              <a:t>International Students and Academic Libraries: A Survey of Issues and Annotated Bibliography</a:t>
            </a:r>
            <a:r>
              <a:rPr lang="en-US" sz="1600" b="0" dirty="0">
                <a:latin typeface="Montserrat" panose="02000505000000020004" pitchFamily="2" charset="0"/>
              </a:rPr>
              <a:t>. Lanham, </a:t>
            </a:r>
            <a:r>
              <a:rPr lang="en-US" sz="1600" b="0" dirty="0" err="1">
                <a:latin typeface="Montserrat" panose="02000505000000020004" pitchFamily="2" charset="0"/>
              </a:rPr>
              <a:t>Md</a:t>
            </a:r>
            <a:r>
              <a:rPr lang="en-US" sz="1600" b="0" dirty="0">
                <a:latin typeface="Montserrat" panose="02000505000000020004" pitchFamily="2" charset="0"/>
              </a:rPr>
              <a:t>: Scarecrow Press.</a:t>
            </a:r>
          </a:p>
          <a:p>
            <a:endParaRPr lang="en-US" sz="1600" b="0" dirty="0">
              <a:latin typeface="Montserrat" panose="02000505000000020004" pitchFamily="2" charset="0"/>
            </a:endParaRPr>
          </a:p>
        </p:txBody>
      </p:sp>
      <p:sp>
        <p:nvSpPr>
          <p:cNvPr id="3" name="Text Placeholder 2"/>
          <p:cNvSpPr>
            <a:spLocks noGrp="1"/>
          </p:cNvSpPr>
          <p:nvPr>
            <p:ph type="body" idx="2"/>
          </p:nvPr>
        </p:nvSpPr>
        <p:spPr/>
        <p:txBody>
          <a:bodyPr/>
          <a:lstStyle/>
          <a:p>
            <a:r>
              <a:rPr lang="en-US" dirty="0" smtClean="0">
                <a:latin typeface="Montserrat" panose="02000505000000020004" pitchFamily="2" charset="0"/>
              </a:rPr>
              <a:t>References page 2</a:t>
            </a:r>
            <a:endParaRPr lang="en-US" dirty="0">
              <a:latin typeface="Montserrat" panose="02000505000000020004" pitchFamily="2"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1373728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068C"/>
        </a:solidFill>
        <a:effectLst/>
      </p:bgPr>
    </p:bg>
    <p:spTree>
      <p:nvGrpSpPr>
        <p:cNvPr id="1" name="Shape 34"/>
        <p:cNvGrpSpPr/>
        <p:nvPr/>
      </p:nvGrpSpPr>
      <p:grpSpPr>
        <a:xfrm>
          <a:off x="0" y="0"/>
          <a:ext cx="0" cy="0"/>
          <a:chOff x="0" y="0"/>
          <a:chExt cx="0" cy="0"/>
        </a:xfrm>
      </p:grpSpPr>
      <p:pic>
        <p:nvPicPr>
          <p:cNvPr id="35" name="Shape 35" descr="Library_Orb.png"/>
          <p:cNvPicPr preferRelativeResize="0"/>
          <p:nvPr/>
        </p:nvPicPr>
        <p:blipFill rotWithShape="1">
          <a:blip r:embed="rId3">
            <a:alphaModFix/>
          </a:blip>
          <a:srcRect l="2758" r="2758"/>
          <a:stretch/>
        </p:blipFill>
        <p:spPr>
          <a:xfrm>
            <a:off x="-161162" y="-48250"/>
            <a:ext cx="9729900" cy="6865800"/>
          </a:xfrm>
          <a:prstGeom prst="rect">
            <a:avLst/>
          </a:prstGeom>
          <a:noFill/>
          <a:ln>
            <a:noFill/>
          </a:ln>
        </p:spPr>
      </p:pic>
      <p:sp>
        <p:nvSpPr>
          <p:cNvPr id="36" name="Shape 36"/>
          <p:cNvSpPr txBox="1"/>
          <p:nvPr/>
        </p:nvSpPr>
        <p:spPr>
          <a:xfrm>
            <a:off x="0" y="184150"/>
            <a:ext cx="4249800" cy="2844600"/>
          </a:xfrm>
          <a:prstGeom prst="rect">
            <a:avLst/>
          </a:prstGeom>
          <a:solidFill>
            <a:srgbClr val="57068C"/>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 name="Shape 37"/>
          <p:cNvSpPr txBox="1"/>
          <p:nvPr/>
        </p:nvSpPr>
        <p:spPr>
          <a:xfrm>
            <a:off x="174925" y="184200"/>
            <a:ext cx="3820800" cy="284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2400" b="1"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b="1" dirty="0" smtClean="0">
                <a:solidFill>
                  <a:schemeClr val="lt1"/>
                </a:solidFill>
                <a:latin typeface="Montserrat"/>
                <a:ea typeface="Montserrat"/>
                <a:cs typeface="Montserrat"/>
                <a:sym typeface="Montserrat"/>
              </a:rPr>
              <a:t>Thank you!</a:t>
            </a:r>
          </a:p>
          <a:p>
            <a:pPr marL="0" marR="0" lvl="0" indent="0" algn="ctr" rtl="0">
              <a:lnSpc>
                <a:spcPct val="100000"/>
              </a:lnSpc>
              <a:spcBef>
                <a:spcPts val="0"/>
              </a:spcBef>
              <a:spcAft>
                <a:spcPts val="0"/>
              </a:spcAft>
              <a:buNone/>
            </a:pPr>
            <a:endParaRPr lang="en-US" sz="2400" i="1"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dirty="0" smtClean="0">
                <a:solidFill>
                  <a:schemeClr val="lt1"/>
                </a:solidFill>
                <a:latin typeface="Montserrat"/>
                <a:ea typeface="Montserrat"/>
                <a:cs typeface="Montserrat"/>
                <a:sym typeface="Montserrat"/>
              </a:rPr>
              <a:t>mah23@nyu.edu</a:t>
            </a:r>
          </a:p>
          <a:p>
            <a:pPr marL="0" marR="0" lvl="0" indent="0" algn="ctr" rtl="0">
              <a:lnSpc>
                <a:spcPct val="100000"/>
              </a:lnSpc>
              <a:spcBef>
                <a:spcPts val="0"/>
              </a:spcBef>
              <a:spcAft>
                <a:spcPts val="0"/>
              </a:spcAft>
              <a:buNone/>
            </a:pPr>
            <a:r>
              <a:rPr lang="en-US" sz="2400" dirty="0" smtClean="0">
                <a:solidFill>
                  <a:schemeClr val="lt1"/>
                </a:solidFill>
                <a:latin typeface="Montserrat"/>
                <a:ea typeface="Montserrat"/>
                <a:cs typeface="Montserrat"/>
                <a:sym typeface="Montserrat"/>
              </a:rPr>
              <a:t>beth.lindsay@nyu.edu</a:t>
            </a:r>
          </a:p>
          <a:p>
            <a:pPr marL="0" marR="0" lvl="0" indent="0" algn="ctr" rtl="0">
              <a:lnSpc>
                <a:spcPct val="100000"/>
              </a:lnSpc>
              <a:spcBef>
                <a:spcPts val="0"/>
              </a:spcBef>
              <a:spcAft>
                <a:spcPts val="0"/>
              </a:spcAft>
              <a:buNone/>
            </a:pPr>
            <a:endParaRPr lang="en-US" sz="2400"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dirty="0" smtClean="0">
                <a:solidFill>
                  <a:schemeClr val="lt1"/>
                </a:solidFill>
                <a:latin typeface="Montserrat"/>
                <a:ea typeface="Montserrat"/>
                <a:cs typeface="Montserrat"/>
                <a:sym typeface="Montserrat"/>
              </a:rPr>
              <a:t>@</a:t>
            </a:r>
            <a:r>
              <a:rPr lang="en-US" sz="2400" dirty="0" err="1" smtClean="0">
                <a:solidFill>
                  <a:schemeClr val="lt1"/>
                </a:solidFill>
                <a:latin typeface="Montserrat"/>
                <a:ea typeface="Montserrat"/>
                <a:cs typeface="Montserrat"/>
                <a:sym typeface="Montserrat"/>
              </a:rPr>
              <a:t>bethdlindsay</a:t>
            </a:r>
            <a:endParaRPr sz="1800"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4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1800" b="1" dirty="0">
              <a:solidFill>
                <a:schemeClr val="lt1"/>
              </a:solidFill>
              <a:latin typeface="Montserrat"/>
              <a:ea typeface="Montserrat"/>
              <a:cs typeface="Montserrat"/>
              <a:sym typeface="Montserrat"/>
            </a:endParaRPr>
          </a:p>
          <a:p>
            <a:pPr marL="342900" marR="0" lvl="0" indent="-342900" algn="ctr" rtl="0">
              <a:lnSpc>
                <a:spcPct val="100000"/>
              </a:lnSpc>
              <a:spcBef>
                <a:spcPts val="0"/>
              </a:spcBef>
              <a:spcAft>
                <a:spcPts val="0"/>
              </a:spcAft>
              <a:buClr>
                <a:schemeClr val="lt1"/>
              </a:buClr>
              <a:buFont typeface="Georgia"/>
              <a:buNone/>
            </a:pPr>
            <a:endParaRPr sz="2800" dirty="0">
              <a:solidFill>
                <a:schemeClr val="lt1"/>
              </a:solidFill>
              <a:latin typeface="Montserrat"/>
              <a:ea typeface="Montserrat"/>
              <a:cs typeface="Montserrat"/>
              <a:sym typeface="Montserrat"/>
            </a:endParaRPr>
          </a:p>
          <a:p>
            <a:pPr marL="342900" marR="0" lvl="0" indent="-342900" algn="l" rtl="0">
              <a:lnSpc>
                <a:spcPct val="100000"/>
              </a:lnSpc>
              <a:spcBef>
                <a:spcPts val="280"/>
              </a:spcBef>
              <a:spcAft>
                <a:spcPts val="0"/>
              </a:spcAft>
              <a:buClr>
                <a:schemeClr val="lt1"/>
              </a:buClr>
              <a:buFont typeface="Arial"/>
              <a:buNone/>
            </a:pPr>
            <a:endParaRPr dirty="0"/>
          </a:p>
        </p:txBody>
      </p:sp>
      <p:sp>
        <p:nvSpPr>
          <p:cNvPr id="38" name="Shape 38"/>
          <p:cNvSpPr txBox="1"/>
          <p:nvPr/>
        </p:nvSpPr>
        <p:spPr>
          <a:xfrm>
            <a:off x="7356249" y="4448774"/>
            <a:ext cx="2212575" cy="871475"/>
          </a:xfrm>
          <a:prstGeom prst="rect">
            <a:avLst/>
          </a:prstGeom>
          <a:solidFill>
            <a:srgbClr val="57068C"/>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39" name="Shape 39" descr="NYUAD-primary-white-Digital.eps"/>
          <p:cNvPicPr preferRelativeResize="0"/>
          <p:nvPr/>
        </p:nvPicPr>
        <p:blipFill rotWithShape="1">
          <a:blip r:embed="rId4">
            <a:alphaModFix/>
          </a:blip>
          <a:srcRect/>
          <a:stretch/>
        </p:blipFill>
        <p:spPr>
          <a:xfrm>
            <a:off x="7356250" y="4448775"/>
            <a:ext cx="2212500" cy="815100"/>
          </a:xfrm>
          <a:prstGeom prst="rect">
            <a:avLst/>
          </a:prstGeom>
          <a:noFill/>
          <a:ln>
            <a:noFill/>
          </a:ln>
        </p:spPr>
      </p:pic>
    </p:spTree>
    <p:extLst>
      <p:ext uri="{BB962C8B-B14F-4D97-AF65-F5344CB8AC3E}">
        <p14:creationId xmlns:p14="http://schemas.microsoft.com/office/powerpoint/2010/main" val="3719289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501798" y="1583857"/>
            <a:ext cx="8315700" cy="313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5" name="Shape 65"/>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6" name="Shape 66"/>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100"/>
              <a:buFont typeface="Arial"/>
              <a:buNone/>
            </a:pPr>
            <a:fld id="{00000000-1234-1234-1234-123412341234}" type="slidenum">
              <a:rPr lang="en-US"/>
              <a:t>4</a:t>
            </a:fld>
            <a:endParaRPr/>
          </a:p>
        </p:txBody>
      </p:sp>
      <p:pic>
        <p:nvPicPr>
          <p:cNvPr id="67" name="Shape 67" descr="Library_all_1.jpg"/>
          <p:cNvPicPr preferRelativeResize="0"/>
          <p:nvPr/>
        </p:nvPicPr>
        <p:blipFill>
          <a:blip r:embed="rId3">
            <a:alphaModFix/>
          </a:blip>
          <a:stretch>
            <a:fillRect/>
          </a:stretch>
        </p:blipFill>
        <p:spPr>
          <a:xfrm>
            <a:off x="0" y="-951904"/>
            <a:ext cx="9143995" cy="6095407"/>
          </a:xfrm>
          <a:prstGeom prst="rect">
            <a:avLst/>
          </a:prstGeom>
          <a:noFill/>
          <a:ln>
            <a:noFill/>
          </a:ln>
        </p:spPr>
      </p:pic>
      <p:sp>
        <p:nvSpPr>
          <p:cNvPr id="68" name="Shape 68"/>
          <p:cNvSpPr/>
          <p:nvPr/>
        </p:nvSpPr>
        <p:spPr>
          <a:xfrm>
            <a:off x="-30025" y="3987900"/>
            <a:ext cx="9174000" cy="115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atin typeface="Montserrat"/>
                <a:ea typeface="Montserrat"/>
                <a:cs typeface="Montserrat"/>
                <a:sym typeface="Montserrat"/>
              </a:rPr>
              <a:t>NYUAD Library </a:t>
            </a:r>
            <a:endParaRPr sz="4800" b="1">
              <a:latin typeface="Montserrat"/>
              <a:ea typeface="Montserrat"/>
              <a:cs typeface="Montserrat"/>
              <a:sym typeface="Montserrat"/>
            </a:endParaRPr>
          </a:p>
        </p:txBody>
      </p:sp>
      <p:sp>
        <p:nvSpPr>
          <p:cNvPr id="69" name="Shape 69"/>
          <p:cNvSpPr txBox="1"/>
          <p:nvPr/>
        </p:nvSpPr>
        <p:spPr>
          <a:xfrm>
            <a:off x="4690525" y="2535000"/>
            <a:ext cx="5775300" cy="673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501800" y="800398"/>
            <a:ext cx="8315700" cy="391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latin typeface="Montserrat"/>
                <a:ea typeface="Montserrat"/>
                <a:cs typeface="Montserrat"/>
                <a:sym typeface="Montserrat"/>
              </a:rPr>
              <a:t>Research questions: </a:t>
            </a:r>
            <a:endParaRPr sz="2400" dirty="0">
              <a:latin typeface="Montserrat"/>
              <a:ea typeface="Montserrat"/>
              <a:cs typeface="Montserrat"/>
              <a:sym typeface="Montserrat"/>
            </a:endParaRPr>
          </a:p>
          <a:p>
            <a:pPr marL="0" lvl="0" indent="0">
              <a:spcBef>
                <a:spcPts val="0"/>
              </a:spcBef>
              <a:spcAft>
                <a:spcPts val="0"/>
              </a:spcAft>
              <a:buNone/>
            </a:pPr>
            <a:endParaRPr sz="2400" dirty="0">
              <a:latin typeface="Montserrat"/>
              <a:ea typeface="Montserrat"/>
              <a:cs typeface="Montserrat"/>
              <a:sym typeface="Montserrat"/>
            </a:endParaRPr>
          </a:p>
          <a:p>
            <a:pPr marL="457200" lvl="0" indent="-381000" rtl="0">
              <a:lnSpc>
                <a:spcPct val="115000"/>
              </a:lnSpc>
              <a:spcBef>
                <a:spcPts val="0"/>
              </a:spcBef>
              <a:spcAft>
                <a:spcPts val="0"/>
              </a:spcAft>
              <a:buSzPts val="2400"/>
              <a:buFont typeface="Montserrat"/>
              <a:buChar char="●"/>
            </a:pPr>
            <a:r>
              <a:rPr lang="en-US" sz="2400" b="0" dirty="0">
                <a:latin typeface="Montserrat"/>
                <a:ea typeface="Montserrat"/>
                <a:cs typeface="Montserrat"/>
                <a:sym typeface="Montserrat"/>
              </a:rPr>
              <a:t>How </a:t>
            </a:r>
            <a:r>
              <a:rPr lang="en-US" sz="2400" b="0" dirty="0" smtClean="0">
                <a:latin typeface="Montserrat"/>
                <a:ea typeface="Montserrat"/>
                <a:cs typeface="Montserrat"/>
                <a:sym typeface="Montserrat"/>
              </a:rPr>
              <a:t>do </a:t>
            </a:r>
            <a:r>
              <a:rPr lang="en-US" sz="2400" b="0" dirty="0">
                <a:latin typeface="Montserrat"/>
                <a:ea typeface="Montserrat"/>
                <a:cs typeface="Montserrat"/>
                <a:sym typeface="Montserrat"/>
              </a:rPr>
              <a:t>tiered library instruction programs impact international students’ learning, research skills, and overall library experience?</a:t>
            </a:r>
            <a:endParaRPr sz="2400" b="0" dirty="0">
              <a:latin typeface="Montserrat"/>
              <a:ea typeface="Montserrat"/>
              <a:cs typeface="Montserrat"/>
              <a:sym typeface="Montserrat"/>
            </a:endParaRPr>
          </a:p>
          <a:p>
            <a:pPr marL="0" lvl="0" indent="0" rtl="0">
              <a:lnSpc>
                <a:spcPct val="115000"/>
              </a:lnSpc>
              <a:spcBef>
                <a:spcPts val="0"/>
              </a:spcBef>
              <a:spcAft>
                <a:spcPts val="0"/>
              </a:spcAft>
              <a:buNone/>
            </a:pPr>
            <a:endParaRPr sz="2400" b="0" dirty="0">
              <a:latin typeface="Montserrat"/>
              <a:ea typeface="Montserrat"/>
              <a:cs typeface="Montserrat"/>
              <a:sym typeface="Montserrat"/>
            </a:endParaRPr>
          </a:p>
          <a:p>
            <a:pPr marL="457200" lvl="0" indent="-381000" rtl="0">
              <a:lnSpc>
                <a:spcPct val="115000"/>
              </a:lnSpc>
              <a:spcBef>
                <a:spcPts val="0"/>
              </a:spcBef>
              <a:spcAft>
                <a:spcPts val="0"/>
              </a:spcAft>
              <a:buSzPts val="2400"/>
              <a:buFont typeface="Montserrat"/>
              <a:buChar char="●"/>
            </a:pPr>
            <a:r>
              <a:rPr lang="en-US" sz="2400" b="0" dirty="0">
                <a:latin typeface="Montserrat"/>
                <a:ea typeface="Montserrat"/>
                <a:cs typeface="Montserrat"/>
                <a:sym typeface="Montserrat"/>
              </a:rPr>
              <a:t>What is the skill level of international students at a diverse institution?</a:t>
            </a:r>
            <a:endParaRPr sz="2400" b="0" dirty="0">
              <a:latin typeface="Montserrat"/>
              <a:ea typeface="Montserrat"/>
              <a:cs typeface="Montserrat"/>
              <a:sym typeface="Montserrat"/>
            </a:endParaRPr>
          </a:p>
          <a:p>
            <a:pPr marL="0" lvl="0" indent="0" rtl="0">
              <a:lnSpc>
                <a:spcPct val="115000"/>
              </a:lnSpc>
              <a:spcBef>
                <a:spcPts val="0"/>
              </a:spcBef>
              <a:spcAft>
                <a:spcPts val="0"/>
              </a:spcAft>
              <a:buNone/>
            </a:pPr>
            <a:endParaRPr sz="2400" dirty="0"/>
          </a:p>
        </p:txBody>
      </p:sp>
      <p:sp>
        <p:nvSpPr>
          <p:cNvPr id="76" name="Shape 76"/>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7" name="Shape 77"/>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alphaModFix/>
          </a:blip>
          <a:stretch>
            <a:fillRect/>
          </a:stretch>
        </p:blipFill>
        <p:spPr>
          <a:xfrm>
            <a:off x="0" y="972700"/>
            <a:ext cx="9144000" cy="4887051"/>
          </a:xfrm>
          <a:prstGeom prst="rect">
            <a:avLst/>
          </a:prstGeom>
          <a:noFill/>
          <a:ln>
            <a:noFill/>
          </a:ln>
        </p:spPr>
      </p:pic>
      <p:sp>
        <p:nvSpPr>
          <p:cNvPr id="84" name="Shape 84"/>
          <p:cNvSpPr txBox="1">
            <a:spLocks noGrp="1"/>
          </p:cNvSpPr>
          <p:nvPr>
            <p:ph type="body" idx="1"/>
          </p:nvPr>
        </p:nvSpPr>
        <p:spPr>
          <a:xfrm>
            <a:off x="460325" y="1947501"/>
            <a:ext cx="8315700" cy="855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US" sz="2400" dirty="0">
                <a:latin typeface="Montserrat"/>
                <a:ea typeface="Montserrat"/>
                <a:cs typeface="Montserrat"/>
                <a:sym typeface="Montserrat"/>
              </a:rPr>
              <a:t>Have you tried to gain a better understanding of your students through research?</a:t>
            </a:r>
            <a:endParaRPr sz="2400" dirty="0">
              <a:latin typeface="Montserrat"/>
              <a:ea typeface="Montserrat"/>
              <a:cs typeface="Montserrat"/>
              <a:sym typeface="Montserrat"/>
            </a:endParaRPr>
          </a:p>
        </p:txBody>
      </p:sp>
      <p:sp>
        <p:nvSpPr>
          <p:cNvPr id="85" name="Shape 85"/>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 name="Shape 86"/>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429000" y="756900"/>
            <a:ext cx="5388600" cy="395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ontserrat"/>
                <a:ea typeface="Montserrat"/>
                <a:cs typeface="Montserrat"/>
                <a:sym typeface="Montserrat"/>
              </a:rPr>
              <a:t>Mixed methods</a:t>
            </a:r>
            <a:endParaRPr sz="3000">
              <a:latin typeface="Montserrat"/>
              <a:ea typeface="Montserrat"/>
              <a:cs typeface="Montserrat"/>
              <a:sym typeface="Montserrat"/>
            </a:endParaRPr>
          </a:p>
          <a:p>
            <a:pPr marL="0" lvl="0" indent="0" algn="ctr" rtl="0">
              <a:spcBef>
                <a:spcPts val="0"/>
              </a:spcBef>
              <a:spcAft>
                <a:spcPts val="0"/>
              </a:spcAft>
              <a:buNone/>
            </a:pPr>
            <a:endParaRPr sz="3000">
              <a:latin typeface="Montserrat"/>
              <a:ea typeface="Montserrat"/>
              <a:cs typeface="Montserrat"/>
              <a:sym typeface="Montserrat"/>
            </a:endParaRPr>
          </a:p>
        </p:txBody>
      </p:sp>
      <p:sp>
        <p:nvSpPr>
          <p:cNvPr id="93" name="Shape 93"/>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94" name="Shape 94" descr="Library_info_2.jpg"/>
          <p:cNvPicPr preferRelativeResize="0"/>
          <p:nvPr/>
        </p:nvPicPr>
        <p:blipFill>
          <a:blip r:embed="rId3">
            <a:alphaModFix/>
          </a:blip>
          <a:stretch>
            <a:fillRect/>
          </a:stretch>
        </p:blipFill>
        <p:spPr>
          <a:xfrm>
            <a:off x="0" y="0"/>
            <a:ext cx="3429001" cy="5143502"/>
          </a:xfrm>
          <a:prstGeom prst="rect">
            <a:avLst/>
          </a:prstGeom>
          <a:noFill/>
          <a:ln>
            <a:noFill/>
          </a:ln>
        </p:spPr>
      </p:pic>
      <p:sp>
        <p:nvSpPr>
          <p:cNvPr id="95" name="Shape 95"/>
          <p:cNvSpPr/>
          <p:nvPr/>
        </p:nvSpPr>
        <p:spPr>
          <a:xfrm>
            <a:off x="3429000" y="0"/>
            <a:ext cx="5755200" cy="75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6" name="Shape 96"/>
          <p:cNvSpPr/>
          <p:nvPr/>
        </p:nvSpPr>
        <p:spPr>
          <a:xfrm>
            <a:off x="3755688" y="1888225"/>
            <a:ext cx="2461200" cy="20892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latin typeface="Montserrat"/>
                <a:ea typeface="Montserrat"/>
                <a:cs typeface="Montserrat"/>
                <a:sym typeface="Montserrat"/>
              </a:rPr>
              <a:t>Quiz</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20 questions</a:t>
            </a:r>
            <a:endParaRPr>
              <a:solidFill>
                <a:srgbClr val="FFFFFF"/>
              </a:solidFill>
              <a:latin typeface="Montserrat"/>
              <a:ea typeface="Montserrat"/>
              <a:cs typeface="Montserrat"/>
              <a:sym typeface="Montserrat"/>
            </a:endParaRPr>
          </a:p>
          <a:p>
            <a:pPr marL="0" lvl="0" indent="0" algn="ctr" rtl="0">
              <a:spcBef>
                <a:spcPts val="0"/>
              </a:spcBef>
              <a:spcAft>
                <a:spcPts val="0"/>
              </a:spcAft>
              <a:buNone/>
            </a:pPr>
            <a:endParaRPr>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15 closed</a:t>
            </a:r>
            <a:endParaRPr>
              <a:solidFill>
                <a:srgbClr val="FFFFFF"/>
              </a:solidFill>
              <a:latin typeface="Montserrat"/>
              <a:ea typeface="Montserrat"/>
              <a:cs typeface="Montserrat"/>
              <a:sym typeface="Montserrat"/>
            </a:endParaRPr>
          </a:p>
          <a:p>
            <a:pPr marL="0" lvl="0" indent="0" algn="ctr" rtl="0">
              <a:spcBef>
                <a:spcPts val="0"/>
              </a:spcBef>
              <a:spcAft>
                <a:spcPts val="0"/>
              </a:spcAft>
              <a:buNone/>
            </a:pPr>
            <a:endParaRPr>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rgbClr val="FFFFFF"/>
                </a:solidFill>
                <a:latin typeface="Montserrat"/>
                <a:ea typeface="Montserrat"/>
                <a:cs typeface="Montserrat"/>
                <a:sym typeface="Montserrat"/>
              </a:rPr>
              <a:t>5 open</a:t>
            </a:r>
            <a:endParaRPr>
              <a:solidFill>
                <a:srgbClr val="FFFFFF"/>
              </a:solidFill>
              <a:latin typeface="Montserrat"/>
              <a:ea typeface="Montserrat"/>
              <a:cs typeface="Montserrat"/>
              <a:sym typeface="Montserrat"/>
            </a:endParaRPr>
          </a:p>
        </p:txBody>
      </p:sp>
      <p:sp>
        <p:nvSpPr>
          <p:cNvPr id="97" name="Shape 97"/>
          <p:cNvSpPr/>
          <p:nvPr/>
        </p:nvSpPr>
        <p:spPr>
          <a:xfrm>
            <a:off x="6396313" y="1888225"/>
            <a:ext cx="2461200" cy="2089200"/>
          </a:xfrm>
          <a:prstGeom prst="rect">
            <a:avLst/>
          </a:prstGeom>
          <a:solidFill>
            <a:srgbClr val="57068C"/>
          </a:solidFill>
          <a:ln w="9525" cap="flat" cmpd="sng">
            <a:solidFill>
              <a:srgbClr val="5706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Focus groups</a:t>
            </a:r>
            <a:endParaRPr b="1">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b="1">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a:solidFill>
                  <a:srgbClr val="FFFFFF"/>
                </a:solidFill>
                <a:latin typeface="Montserrat"/>
                <a:ea typeface="Montserrat"/>
                <a:cs typeface="Montserrat"/>
                <a:sym typeface="Montserrat"/>
              </a:rPr>
              <a:t>1 per class year</a:t>
            </a:r>
            <a:endParaRPr>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a:solidFill>
                  <a:srgbClr val="FFFFFF"/>
                </a:solidFill>
                <a:latin typeface="Montserrat"/>
                <a:ea typeface="Montserrat"/>
                <a:cs typeface="Montserrat"/>
                <a:sym typeface="Montserrat"/>
              </a:rPr>
              <a:t>3-5 students</a:t>
            </a:r>
            <a:endParaRPr>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a:solidFill>
                  <a:srgbClr val="FFFFFF"/>
                </a:solidFill>
                <a:latin typeface="Montserrat"/>
                <a:ea typeface="Montserrat"/>
                <a:cs typeface="Montserrat"/>
                <a:sym typeface="Montserrat"/>
              </a:rPr>
              <a:t>Plus one interview with a senior</a:t>
            </a:r>
            <a:endParaRPr>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501800" y="1037850"/>
            <a:ext cx="7742100" cy="3677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400" dirty="0">
                <a:solidFill>
                  <a:srgbClr val="000000"/>
                </a:solidFill>
                <a:highlight>
                  <a:srgbClr val="FFFFFF"/>
                </a:highlight>
                <a:latin typeface="Montserrat"/>
                <a:ea typeface="Montserrat"/>
                <a:cs typeface="Montserrat"/>
                <a:sym typeface="Montserrat"/>
              </a:rPr>
              <a:t>Quiz sample questions</a:t>
            </a:r>
            <a:r>
              <a:rPr lang="en-US" sz="2400" dirty="0" smtClean="0">
                <a:solidFill>
                  <a:srgbClr val="000000"/>
                </a:solidFill>
                <a:highlight>
                  <a:srgbClr val="FFFFFF"/>
                </a:highlight>
                <a:latin typeface="Montserrat"/>
                <a:ea typeface="Montserrat"/>
                <a:cs typeface="Montserrat"/>
                <a:sym typeface="Montserrat"/>
              </a:rPr>
              <a:t>:</a:t>
            </a: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100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Describe the difference between article databases and the Library catalog (</a:t>
            </a:r>
            <a:r>
              <a:rPr lang="en-US" sz="1800" b="0" dirty="0" err="1">
                <a:solidFill>
                  <a:srgbClr val="000000"/>
                </a:solidFill>
                <a:highlight>
                  <a:srgbClr val="FFFFFF"/>
                </a:highlight>
                <a:latin typeface="Montserrat"/>
                <a:ea typeface="Montserrat"/>
                <a:cs typeface="Montserrat"/>
                <a:sym typeface="Montserrat"/>
              </a:rPr>
              <a:t>BobCat</a:t>
            </a:r>
            <a:r>
              <a:rPr lang="en-US" sz="1800" b="0" dirty="0">
                <a:solidFill>
                  <a:srgbClr val="000000"/>
                </a:solidFill>
                <a:highlight>
                  <a:srgbClr val="FFFFFF"/>
                </a:highlight>
                <a:latin typeface="Montserrat"/>
                <a:ea typeface="Montserrat"/>
                <a:cs typeface="Montserrat"/>
                <a:sym typeface="Montserrat"/>
              </a:rPr>
              <a:t>). [open]</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What would a scholarly book on an historical event be MOST likely to provide?</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When is it useful to search by subject heading?</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If you are not able to locate a book in </a:t>
            </a:r>
            <a:r>
              <a:rPr lang="en-US" sz="1800" b="0" dirty="0" err="1">
                <a:solidFill>
                  <a:srgbClr val="000000"/>
                </a:solidFill>
                <a:highlight>
                  <a:srgbClr val="FFFFFF"/>
                </a:highlight>
                <a:latin typeface="Montserrat"/>
                <a:ea typeface="Montserrat"/>
                <a:cs typeface="Montserrat"/>
                <a:sym typeface="Montserrat"/>
              </a:rPr>
              <a:t>BobCat</a:t>
            </a:r>
            <a:r>
              <a:rPr lang="en-US" sz="1800" b="0" dirty="0">
                <a:solidFill>
                  <a:srgbClr val="000000"/>
                </a:solidFill>
                <a:highlight>
                  <a:srgbClr val="FFFFFF"/>
                </a:highlight>
                <a:latin typeface="Montserrat"/>
                <a:ea typeface="Montserrat"/>
                <a:cs typeface="Montserrat"/>
                <a:sym typeface="Montserrat"/>
              </a:rPr>
              <a:t>, the NYU Library catalog, where should you search NEXT?</a:t>
            </a:r>
            <a:endParaRPr sz="1800" b="0" dirty="0">
              <a:solidFill>
                <a:srgbClr val="000000"/>
              </a:solidFill>
              <a:highlight>
                <a:srgbClr val="FFFFFF"/>
              </a:highlight>
              <a:latin typeface="Montserrat"/>
              <a:ea typeface="Montserrat"/>
              <a:cs typeface="Montserrat"/>
              <a:sym typeface="Montserrat"/>
            </a:endParaRPr>
          </a:p>
        </p:txBody>
      </p:sp>
      <p:sp>
        <p:nvSpPr>
          <p:cNvPr id="104" name="Shape 104"/>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 name="Shape 105"/>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898989"/>
              </a:buClr>
              <a:buFont typeface="Arial"/>
              <a:buNone/>
            </a:pPr>
            <a:fld id="{00000000-1234-1234-1234-123412341234}" type="slidenum">
              <a:rPr lang="en-US"/>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2"/>
          </p:nvPr>
        </p:nvSpPr>
        <p:spPr>
          <a:xfrm>
            <a:off x="6176717" y="228989"/>
            <a:ext cx="2740800" cy="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12" name="Shape 112"/>
          <p:cNvSpPr txBox="1">
            <a:spLocks noGrp="1"/>
          </p:cNvSpPr>
          <p:nvPr>
            <p:ph type="sldNum" idx="12"/>
          </p:nvPr>
        </p:nvSpPr>
        <p:spPr>
          <a:xfrm>
            <a:off x="6553200" y="4767262"/>
            <a:ext cx="2133600" cy="2745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98989"/>
              </a:buClr>
              <a:buFont typeface="Arial"/>
              <a:buNone/>
            </a:pPr>
            <a:fld id="{00000000-1234-1234-1234-123412341234}" type="slidenum">
              <a:rPr lang="en-US"/>
              <a:t>9</a:t>
            </a:fld>
            <a:endParaRPr/>
          </a:p>
        </p:txBody>
      </p:sp>
      <p:sp>
        <p:nvSpPr>
          <p:cNvPr id="113" name="Shape 113"/>
          <p:cNvSpPr txBox="1">
            <a:spLocks noGrp="1"/>
          </p:cNvSpPr>
          <p:nvPr>
            <p:ph type="body" idx="1"/>
          </p:nvPr>
        </p:nvSpPr>
        <p:spPr>
          <a:xfrm>
            <a:off x="560825" y="1037850"/>
            <a:ext cx="8247300" cy="3677100"/>
          </a:xfrm>
          <a:prstGeom prst="rect">
            <a:avLst/>
          </a:prstGeom>
        </p:spPr>
        <p:txBody>
          <a:bodyPr spcFirstLastPara="1" wrap="square" lIns="91425" tIns="91425" rIns="91425" bIns="91425" anchor="t" anchorCtr="0">
            <a:noAutofit/>
          </a:bodyPr>
          <a:lstStyle/>
          <a:p>
            <a:pPr marL="0" lvl="0" indent="0" rtl="0">
              <a:spcAft>
                <a:spcPts val="0"/>
              </a:spcAft>
              <a:buNone/>
            </a:pPr>
            <a:r>
              <a:rPr lang="en-US" sz="2400" dirty="0">
                <a:solidFill>
                  <a:srgbClr val="000000"/>
                </a:solidFill>
                <a:highlight>
                  <a:srgbClr val="FFFFFF"/>
                </a:highlight>
                <a:latin typeface="Montserrat"/>
                <a:ea typeface="Montserrat"/>
                <a:cs typeface="Montserrat"/>
                <a:sym typeface="Montserrat"/>
              </a:rPr>
              <a:t>Focus group </a:t>
            </a:r>
            <a:r>
              <a:rPr lang="en-US" sz="2400" dirty="0" smtClean="0">
                <a:solidFill>
                  <a:srgbClr val="000000"/>
                </a:solidFill>
                <a:highlight>
                  <a:srgbClr val="FFFFFF"/>
                </a:highlight>
                <a:latin typeface="Montserrat"/>
                <a:ea typeface="Montserrat"/>
                <a:cs typeface="Montserrat"/>
                <a:sym typeface="Montserrat"/>
              </a:rPr>
              <a:t>sample questions:</a:t>
            </a: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100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Were there any questions that you found particularly surprising?</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Did you disagree with any of the feedback?</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Tell us about your experiences with library instruction.</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Tell us about your research experiences at NYUAD.</a:t>
            </a:r>
            <a:endParaRPr sz="1800" b="0" dirty="0">
              <a:solidFill>
                <a:srgbClr val="000000"/>
              </a:solidFill>
              <a:highlight>
                <a:srgbClr val="FFFFFF"/>
              </a:highlight>
              <a:latin typeface="Montserrat"/>
              <a:ea typeface="Montserrat"/>
              <a:cs typeface="Montserrat"/>
              <a:sym typeface="Montserrat"/>
            </a:endParaRPr>
          </a:p>
          <a:p>
            <a:pPr marL="0" lvl="0" indent="0" rtl="0">
              <a:spcBef>
                <a:spcPts val="0"/>
              </a:spcBef>
              <a:spcAft>
                <a:spcPts val="0"/>
              </a:spcAft>
              <a:buNone/>
            </a:pPr>
            <a:endParaRPr sz="1800" b="0" dirty="0">
              <a:solidFill>
                <a:srgbClr val="000000"/>
              </a:solidFill>
              <a:highlight>
                <a:srgbClr val="FFFFFF"/>
              </a:highlight>
              <a:latin typeface="Montserrat"/>
              <a:ea typeface="Montserrat"/>
              <a:cs typeface="Montserrat"/>
              <a:sym typeface="Montserrat"/>
            </a:endParaRPr>
          </a:p>
          <a:p>
            <a:pPr marL="457200" lvl="0" indent="-330200" rtl="0">
              <a:spcBef>
                <a:spcPts val="0"/>
              </a:spcBef>
              <a:spcAft>
                <a:spcPts val="0"/>
              </a:spcAft>
              <a:buSzPts val="1600"/>
              <a:buFont typeface="Montserrat"/>
              <a:buChar char="●"/>
            </a:pPr>
            <a:r>
              <a:rPr lang="en-US" sz="1800" b="0" dirty="0">
                <a:solidFill>
                  <a:srgbClr val="000000"/>
                </a:solidFill>
                <a:highlight>
                  <a:srgbClr val="FFFFFF"/>
                </a:highlight>
                <a:latin typeface="Montserrat"/>
                <a:ea typeface="Montserrat"/>
                <a:cs typeface="Montserrat"/>
                <a:sym typeface="Montserrat"/>
              </a:rPr>
              <a:t>If you were to teach students how to research, what would you do?</a:t>
            </a:r>
            <a:endParaRPr sz="1800" b="0" dirty="0">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NYU Master Template">
  <a:themeElements>
    <a:clrScheme name="NYUAD">
      <a:dk1>
        <a:srgbClr val="000000"/>
      </a:dk1>
      <a:lt1>
        <a:srgbClr val="FFFFFF"/>
      </a:lt1>
      <a:dk2>
        <a:srgbClr val="1F497D"/>
      </a:dk2>
      <a:lt2>
        <a:srgbClr val="EEECE1"/>
      </a:lt2>
      <a:accent1>
        <a:srgbClr val="008DA9"/>
      </a:accent1>
      <a:accent2>
        <a:srgbClr val="7FBEC6"/>
      </a:accent2>
      <a:accent3>
        <a:srgbClr val="EF8B21"/>
      </a:accent3>
      <a:accent4>
        <a:srgbClr val="4198D3"/>
      </a:accent4>
      <a:accent5>
        <a:srgbClr val="6F9A48"/>
      </a:accent5>
      <a:accent6>
        <a:srgbClr val="8966A0"/>
      </a:accent6>
      <a:hlink>
        <a:srgbClr val="57068C"/>
      </a:hlink>
      <a:folHlink>
        <a:srgbClr val="000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YU Master Template">
  <a:themeElements>
    <a:clrScheme name="NYUAD">
      <a:dk1>
        <a:srgbClr val="000000"/>
      </a:dk1>
      <a:lt1>
        <a:srgbClr val="FFFFFF"/>
      </a:lt1>
      <a:dk2>
        <a:srgbClr val="1F497D"/>
      </a:dk2>
      <a:lt2>
        <a:srgbClr val="EEECE1"/>
      </a:lt2>
      <a:accent1>
        <a:srgbClr val="008DA9"/>
      </a:accent1>
      <a:accent2>
        <a:srgbClr val="7FBEC6"/>
      </a:accent2>
      <a:accent3>
        <a:srgbClr val="EF8B21"/>
      </a:accent3>
      <a:accent4>
        <a:srgbClr val="4198D3"/>
      </a:accent4>
      <a:accent5>
        <a:srgbClr val="6F9A48"/>
      </a:accent5>
      <a:accent6>
        <a:srgbClr val="8966A0"/>
      </a:accent6>
      <a:hlink>
        <a:srgbClr val="57068C"/>
      </a:hlink>
      <a:folHlink>
        <a:srgbClr val="000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4250</TotalTime>
  <Words>2332</Words>
  <Application>Microsoft Office PowerPoint</Application>
  <PresentationFormat>On-screen Show (16:9)</PresentationFormat>
  <Paragraphs>275</Paragraphs>
  <Slides>32</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Georgia</vt:lpstr>
      <vt:lpstr>Arial</vt:lpstr>
      <vt:lpstr>Noto Sans Symbols</vt:lpstr>
      <vt:lpstr>Roboto</vt:lpstr>
      <vt:lpstr>Courier New</vt:lpstr>
      <vt:lpstr>Montserrat</vt:lpstr>
      <vt:lpstr>1_NYU Master Template</vt:lpstr>
      <vt:lpstr>NYU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Daniel Lindsay</dc:creator>
  <cp:lastModifiedBy>NYUAD</cp:lastModifiedBy>
  <cp:revision>23</cp:revision>
  <dcterms:modified xsi:type="dcterms:W3CDTF">2018-04-04T13:06:46Z</dcterms:modified>
</cp:coreProperties>
</file>